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82" r:id="rId4"/>
    <p:sldId id="259" r:id="rId5"/>
    <p:sldId id="264" r:id="rId6"/>
    <p:sldId id="271" r:id="rId7"/>
    <p:sldId id="265" r:id="rId8"/>
    <p:sldId id="268" r:id="rId9"/>
    <p:sldId id="269" r:id="rId10"/>
    <p:sldId id="260" r:id="rId11"/>
    <p:sldId id="273" r:id="rId12"/>
    <p:sldId id="261" r:id="rId13"/>
    <p:sldId id="274" r:id="rId14"/>
    <p:sldId id="275" r:id="rId15"/>
    <p:sldId id="277" r:id="rId16"/>
    <p:sldId id="279" r:id="rId17"/>
    <p:sldId id="283" r:id="rId18"/>
    <p:sldId id="284" r:id="rId19"/>
    <p:sldId id="281" r:id="rId20"/>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88" y="-1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image" Target="../media/image3.jpeg"/></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pieChart>
        <c:varyColors val="1"/>
        <c:ser>
          <c:idx val="0"/>
          <c:order val="0"/>
          <c:tx>
            <c:strRef>
              <c:f>Lapas1!$B$2</c:f>
              <c:strCache>
                <c:ptCount val="1"/>
                <c:pt idx="0">
                  <c:v>2016 m. RSVP ataskaita- panaudotos lėšos</c:v>
                </c:pt>
              </c:strCache>
            </c:strRef>
          </c:tx>
          <c:explosion val="25"/>
          <c:dLbls>
            <c:showLegendKey val="0"/>
            <c:showVal val="1"/>
            <c:showCatName val="0"/>
            <c:showSerName val="0"/>
            <c:showPercent val="0"/>
            <c:showBubbleSize val="0"/>
            <c:showLeaderLines val="1"/>
          </c:dLbls>
          <c:cat>
            <c:strRef>
              <c:f>Lapas1!$A$3:$A$9</c:f>
              <c:strCache>
                <c:ptCount val="6"/>
                <c:pt idx="0">
                  <c:v>I programa</c:v>
                </c:pt>
                <c:pt idx="1">
                  <c:v>2 programa</c:v>
                </c:pt>
                <c:pt idx="2">
                  <c:v>3 programa</c:v>
                </c:pt>
                <c:pt idx="3">
                  <c:v>4 programa</c:v>
                </c:pt>
                <c:pt idx="4">
                  <c:v>5 programa</c:v>
                </c:pt>
                <c:pt idx="5">
                  <c:v>6 programa</c:v>
                </c:pt>
              </c:strCache>
            </c:strRef>
          </c:cat>
          <c:val>
            <c:numRef>
              <c:f>Lapas1!$B$3:$B$9</c:f>
              <c:numCache>
                <c:formatCode>General</c:formatCode>
                <c:ptCount val="7"/>
                <c:pt idx="0">
                  <c:v>3453.89</c:v>
                </c:pt>
                <c:pt idx="1">
                  <c:v>13498.67</c:v>
                </c:pt>
                <c:pt idx="2">
                  <c:v>3838.34</c:v>
                </c:pt>
                <c:pt idx="3">
                  <c:v>9205.32</c:v>
                </c:pt>
                <c:pt idx="4">
                  <c:v>4435.21</c:v>
                </c:pt>
                <c:pt idx="5">
                  <c:v>503.9</c:v>
                </c:pt>
              </c:numCache>
            </c:numRef>
          </c:val>
        </c:ser>
        <c:ser>
          <c:idx val="1"/>
          <c:order val="1"/>
          <c:tx>
            <c:strRef>
              <c:f>Lapas1!$C$2</c:f>
              <c:strCache>
                <c:ptCount val="1"/>
              </c:strCache>
            </c:strRef>
          </c:tx>
          <c:explosion val="25"/>
          <c:cat>
            <c:strRef>
              <c:f>Lapas1!$A$3:$A$9</c:f>
              <c:strCache>
                <c:ptCount val="6"/>
                <c:pt idx="0">
                  <c:v>I programa</c:v>
                </c:pt>
                <c:pt idx="1">
                  <c:v>2 programa</c:v>
                </c:pt>
                <c:pt idx="2">
                  <c:v>3 programa</c:v>
                </c:pt>
                <c:pt idx="3">
                  <c:v>4 programa</c:v>
                </c:pt>
                <c:pt idx="4">
                  <c:v>5 programa</c:v>
                </c:pt>
                <c:pt idx="5">
                  <c:v>6 programa</c:v>
                </c:pt>
              </c:strCache>
            </c:strRef>
          </c:cat>
          <c:val>
            <c:numRef>
              <c:f>Lapas1!$C$3:$C$9</c:f>
              <c:numCache>
                <c:formatCode>General</c:formatCode>
                <c:ptCount val="7"/>
              </c:numCache>
            </c:numRef>
          </c:val>
        </c:ser>
        <c:ser>
          <c:idx val="2"/>
          <c:order val="2"/>
          <c:tx>
            <c:strRef>
              <c:f>Lapas1!$D$2</c:f>
              <c:strCache>
                <c:ptCount val="1"/>
              </c:strCache>
            </c:strRef>
          </c:tx>
          <c:explosion val="25"/>
          <c:cat>
            <c:strRef>
              <c:f>Lapas1!$A$3:$A$9</c:f>
              <c:strCache>
                <c:ptCount val="6"/>
                <c:pt idx="0">
                  <c:v>I programa</c:v>
                </c:pt>
                <c:pt idx="1">
                  <c:v>2 programa</c:v>
                </c:pt>
                <c:pt idx="2">
                  <c:v>3 programa</c:v>
                </c:pt>
                <c:pt idx="3">
                  <c:v>4 programa</c:v>
                </c:pt>
                <c:pt idx="4">
                  <c:v>5 programa</c:v>
                </c:pt>
                <c:pt idx="5">
                  <c:v>6 programa</c:v>
                </c:pt>
              </c:strCache>
            </c:strRef>
          </c:cat>
          <c:val>
            <c:numRef>
              <c:f>Lapas1!$D$3:$D$9</c:f>
              <c:numCache>
                <c:formatCode>General</c:formatCode>
                <c:ptCount val="7"/>
              </c:numCache>
            </c:numRef>
          </c:val>
        </c:ser>
        <c:ser>
          <c:idx val="3"/>
          <c:order val="3"/>
          <c:tx>
            <c:strRef>
              <c:f>Lapas1!$E$2</c:f>
              <c:strCache>
                <c:ptCount val="1"/>
              </c:strCache>
            </c:strRef>
          </c:tx>
          <c:explosion val="25"/>
          <c:cat>
            <c:strRef>
              <c:f>Lapas1!$A$3:$A$9</c:f>
              <c:strCache>
                <c:ptCount val="6"/>
                <c:pt idx="0">
                  <c:v>I programa</c:v>
                </c:pt>
                <c:pt idx="1">
                  <c:v>2 programa</c:v>
                </c:pt>
                <c:pt idx="2">
                  <c:v>3 programa</c:v>
                </c:pt>
                <c:pt idx="3">
                  <c:v>4 programa</c:v>
                </c:pt>
                <c:pt idx="4">
                  <c:v>5 programa</c:v>
                </c:pt>
                <c:pt idx="5">
                  <c:v>6 programa</c:v>
                </c:pt>
              </c:strCache>
            </c:strRef>
          </c:cat>
          <c:val>
            <c:numRef>
              <c:f>Lapas1!$E$3:$E$9</c:f>
              <c:numCache>
                <c:formatCode>General</c:formatCode>
                <c:ptCount val="7"/>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spPr>
    <a:blipFill>
      <a:blip xmlns:r="http://schemas.openxmlformats.org/officeDocument/2006/relationships" r:embed="rId1"/>
      <a:tile tx="0" ty="0" sx="100000" sy="100000" flip="none" algn="tl"/>
    </a:blipFill>
  </c:spPr>
  <c:txPr>
    <a:bodyPr/>
    <a:lstStyle/>
    <a:p>
      <a:pPr>
        <a:defRPr>
          <a:solidFill>
            <a:schemeClr val="bg1"/>
          </a:solidFill>
          <a:latin typeface="Arial" panose="020B0604020202020204" pitchFamily="34" charset="0"/>
          <a:cs typeface="Arial" panose="020B0604020202020204" pitchFamily="34" charset="0"/>
        </a:defRPr>
      </a:pPr>
      <a:endParaRPr lang="en-US"/>
    </a:p>
  </c:txPr>
  <c:externalData r:id="rId2">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lt-LT" smtClean="0"/>
              <a:t>Spustelėję redag. ruoš. pavad. stilių</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lt-LT" smtClean="0"/>
              <a:t>Spustelėję redag. ruoš. paantrš. stilių</a:t>
            </a:r>
            <a:endParaRPr lang="en-US" dirty="0"/>
          </a:p>
        </p:txBody>
      </p:sp>
      <p:sp>
        <p:nvSpPr>
          <p:cNvPr id="4" name="Date Placeholder 3"/>
          <p:cNvSpPr>
            <a:spLocks noGrp="1"/>
          </p:cNvSpPr>
          <p:nvPr>
            <p:ph type="dt" sz="half" idx="10"/>
          </p:nvPr>
        </p:nvSpPr>
        <p:spPr/>
        <p:txBody>
          <a:bodyPr/>
          <a:lstStyle/>
          <a:p>
            <a:fld id="{C67A8D87-C92C-4399-B64B-C0D72C8CEB73}" type="datetimeFigureOut">
              <a:rPr lang="lt-LT" smtClean="0"/>
              <a:pPr/>
              <a:t>2017-04-21</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F0BD33BD-689F-4A2B-B9D1-36CE39AEAB11}" type="slidenum">
              <a:rPr lang="lt-LT" smtClean="0"/>
              <a:pPr/>
              <a:t>‹#›</a:t>
            </a:fld>
            <a:endParaRPr lang="lt-L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a:p>
        </p:txBody>
      </p:sp>
      <p:sp>
        <p:nvSpPr>
          <p:cNvPr id="3" name="Vertical Text Placeholder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e Placeholder 3"/>
          <p:cNvSpPr>
            <a:spLocks noGrp="1"/>
          </p:cNvSpPr>
          <p:nvPr>
            <p:ph type="dt" sz="half" idx="10"/>
          </p:nvPr>
        </p:nvSpPr>
        <p:spPr/>
        <p:txBody>
          <a:bodyPr/>
          <a:lstStyle/>
          <a:p>
            <a:fld id="{C67A8D87-C92C-4399-B64B-C0D72C8CEB73}" type="datetimeFigureOut">
              <a:rPr lang="lt-LT" smtClean="0"/>
              <a:pPr/>
              <a:t>2017-04-21</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F0BD33BD-689F-4A2B-B9D1-36CE39AEAB11}" type="slidenum">
              <a:rPr lang="lt-LT" smtClean="0"/>
              <a:pPr/>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lt-LT" smtClean="0"/>
              <a:t>Spustelėję redag. ruoš. pavad. stilių</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e Placeholder 3"/>
          <p:cNvSpPr>
            <a:spLocks noGrp="1"/>
          </p:cNvSpPr>
          <p:nvPr>
            <p:ph type="dt" sz="half" idx="10"/>
          </p:nvPr>
        </p:nvSpPr>
        <p:spPr/>
        <p:txBody>
          <a:bodyPr/>
          <a:lstStyle/>
          <a:p>
            <a:fld id="{C67A8D87-C92C-4399-B64B-C0D72C8CEB73}" type="datetimeFigureOut">
              <a:rPr lang="lt-LT" smtClean="0"/>
              <a:pPr/>
              <a:t>2017-04-21</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F0BD33BD-689F-4A2B-B9D1-36CE39AEAB11}" type="slidenum">
              <a:rPr lang="lt-LT" smtClean="0"/>
              <a:pPr/>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a:p>
        </p:txBody>
      </p:sp>
      <p:sp>
        <p:nvSpPr>
          <p:cNvPr id="3" name="Content Placeholder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Date Placeholder 3"/>
          <p:cNvSpPr>
            <a:spLocks noGrp="1"/>
          </p:cNvSpPr>
          <p:nvPr>
            <p:ph type="dt" sz="half" idx="10"/>
          </p:nvPr>
        </p:nvSpPr>
        <p:spPr/>
        <p:txBody>
          <a:bodyPr/>
          <a:lstStyle/>
          <a:p>
            <a:fld id="{C67A8D87-C92C-4399-B64B-C0D72C8CEB73}" type="datetimeFigureOut">
              <a:rPr lang="lt-LT" smtClean="0"/>
              <a:pPr/>
              <a:t>2017-04-21</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F0BD33BD-689F-4A2B-B9D1-36CE39AEAB11}" type="slidenum">
              <a:rPr lang="lt-LT" smtClean="0"/>
              <a:pPr/>
              <a:t>‹#›</a:t>
            </a:fld>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kcijos antraštė">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lt-LT" smtClean="0"/>
              <a:t>Spustelėję redag. ruoš. pavad. stilių</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lt-LT" smtClean="0"/>
              <a:t>Spustelėję redag. ruoš. teksto stilių</a:t>
            </a:r>
          </a:p>
        </p:txBody>
      </p:sp>
      <p:sp>
        <p:nvSpPr>
          <p:cNvPr id="4" name="Date Placeholder 3"/>
          <p:cNvSpPr>
            <a:spLocks noGrp="1"/>
          </p:cNvSpPr>
          <p:nvPr>
            <p:ph type="dt" sz="half" idx="10"/>
          </p:nvPr>
        </p:nvSpPr>
        <p:spPr/>
        <p:txBody>
          <a:bodyPr/>
          <a:lstStyle/>
          <a:p>
            <a:fld id="{C67A8D87-C92C-4399-B64B-C0D72C8CEB73}" type="datetimeFigureOut">
              <a:rPr lang="lt-LT" smtClean="0"/>
              <a:pPr/>
              <a:t>2017-04-21</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F0BD33BD-689F-4A2B-B9D1-36CE39AEAB11}" type="slidenum">
              <a:rPr lang="lt-LT" smtClean="0"/>
              <a:pPr/>
              <a:t>‹#›</a:t>
            </a:fld>
            <a:endParaRPr lang="lt-L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5" name="Date Placeholder 4"/>
          <p:cNvSpPr>
            <a:spLocks noGrp="1"/>
          </p:cNvSpPr>
          <p:nvPr>
            <p:ph type="dt" sz="half" idx="10"/>
          </p:nvPr>
        </p:nvSpPr>
        <p:spPr/>
        <p:txBody>
          <a:bodyPr/>
          <a:lstStyle/>
          <a:p>
            <a:fld id="{C67A8D87-C92C-4399-B64B-C0D72C8CEB73}" type="datetimeFigureOut">
              <a:rPr lang="lt-LT" smtClean="0"/>
              <a:pPr/>
              <a:t>2017-04-21</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F0BD33BD-689F-4A2B-B9D1-36CE39AEAB11}" type="slidenum">
              <a:rPr lang="lt-LT" smtClean="0"/>
              <a:pPr/>
              <a:t>‹#›</a:t>
            </a:fld>
            <a:endParaRPr lang="lt-LT"/>
          </a:p>
        </p:txBody>
      </p:sp>
      <p:sp>
        <p:nvSpPr>
          <p:cNvPr id="8" name="Title 7"/>
          <p:cNvSpPr>
            <a:spLocks noGrp="1"/>
          </p:cNvSpPr>
          <p:nvPr>
            <p:ph type="title"/>
          </p:nvPr>
        </p:nvSpPr>
        <p:spPr/>
        <p:txBody>
          <a:bodyPr/>
          <a:lstStyle/>
          <a:p>
            <a:r>
              <a:rPr lang="lt-LT" smtClean="0"/>
              <a:t>Spustelėję redag. ruoš. pavad. stilių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smtClean="0"/>
              <a:t>Spustelėję redag. ruoš. pavad. stilių</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lt-LT" smtClean="0"/>
              <a:t>Spustelėję redag. ruoš. teksto stilių</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lt-LT" smtClean="0"/>
              <a:t>Spustelėję redag. ruoš. teksto stilių</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7" name="Date Placeholder 6"/>
          <p:cNvSpPr>
            <a:spLocks noGrp="1"/>
          </p:cNvSpPr>
          <p:nvPr>
            <p:ph type="dt" sz="half" idx="10"/>
          </p:nvPr>
        </p:nvSpPr>
        <p:spPr/>
        <p:txBody>
          <a:bodyPr/>
          <a:lstStyle/>
          <a:p>
            <a:fld id="{C67A8D87-C92C-4399-B64B-C0D72C8CEB73}" type="datetimeFigureOut">
              <a:rPr lang="lt-LT" smtClean="0"/>
              <a:pPr/>
              <a:t>2017-04-21</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F0BD33BD-689F-4A2B-B9D1-36CE39AEAB11}" type="slidenum">
              <a:rPr lang="lt-LT" smtClean="0"/>
              <a:pPr/>
              <a:t>‹#›</a:t>
            </a:fld>
            <a:endParaRPr lang="lt-L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a:p>
        </p:txBody>
      </p:sp>
      <p:sp>
        <p:nvSpPr>
          <p:cNvPr id="3" name="Date Placeholder 2"/>
          <p:cNvSpPr>
            <a:spLocks noGrp="1"/>
          </p:cNvSpPr>
          <p:nvPr>
            <p:ph type="dt" sz="half" idx="10"/>
          </p:nvPr>
        </p:nvSpPr>
        <p:spPr/>
        <p:txBody>
          <a:bodyPr/>
          <a:lstStyle/>
          <a:p>
            <a:fld id="{C67A8D87-C92C-4399-B64B-C0D72C8CEB73}" type="datetimeFigureOut">
              <a:rPr lang="lt-LT" smtClean="0"/>
              <a:pPr/>
              <a:t>2017-04-21</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F0BD33BD-689F-4A2B-B9D1-36CE39AEAB11}" type="slidenum">
              <a:rPr lang="lt-LT" smtClean="0"/>
              <a:pPr/>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7A8D87-C92C-4399-B64B-C0D72C8CEB73}" type="datetimeFigureOut">
              <a:rPr lang="lt-LT" smtClean="0"/>
              <a:pPr/>
              <a:t>2017-04-21</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F0BD33BD-689F-4A2B-B9D1-36CE39AEAB11}" type="slidenum">
              <a:rPr lang="lt-LT" smtClean="0"/>
              <a:pPr/>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urinys ir antraštė">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lt-LT" smtClean="0"/>
              <a:t>Spustelėję redag. ruoš. pavad. stilių</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lt-LT" smtClean="0"/>
              <a:t>Spustelėję redag. ruoš. teksto stilių</a:t>
            </a:r>
          </a:p>
        </p:txBody>
      </p:sp>
      <p:sp>
        <p:nvSpPr>
          <p:cNvPr id="5" name="Date Placeholder 4"/>
          <p:cNvSpPr>
            <a:spLocks noGrp="1"/>
          </p:cNvSpPr>
          <p:nvPr>
            <p:ph type="dt" sz="half" idx="10"/>
          </p:nvPr>
        </p:nvSpPr>
        <p:spPr/>
        <p:txBody>
          <a:bodyPr/>
          <a:lstStyle/>
          <a:p>
            <a:fld id="{C67A8D87-C92C-4399-B64B-C0D72C8CEB73}" type="datetimeFigureOut">
              <a:rPr lang="lt-LT" smtClean="0"/>
              <a:pPr/>
              <a:t>2017-04-21</a:t>
            </a:fld>
            <a:endParaRPr lang="lt-LT"/>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lt-LT"/>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F0BD33BD-689F-4A2B-B9D1-36CE39AEAB11}" type="slidenum">
              <a:rPr lang="lt-LT" smtClean="0"/>
              <a:pPr/>
              <a:t>‹#›</a:t>
            </a:fld>
            <a:endParaRPr lang="lt-L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aveikslėlis ir antraštė">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lt-LT" smtClean="0"/>
              <a:t>Spustelėkite piktogr. norėdami įtraukti pav.</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lt-LT" smtClean="0"/>
              <a:t>Spustelėję redag. ruoš. pavad. stilių</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e Placeholder 4"/>
          <p:cNvSpPr>
            <a:spLocks noGrp="1"/>
          </p:cNvSpPr>
          <p:nvPr>
            <p:ph type="dt" sz="half" idx="10"/>
          </p:nvPr>
        </p:nvSpPr>
        <p:spPr/>
        <p:txBody>
          <a:bodyPr/>
          <a:lstStyle/>
          <a:p>
            <a:fld id="{C67A8D87-C92C-4399-B64B-C0D72C8CEB73}" type="datetimeFigureOut">
              <a:rPr lang="lt-LT" smtClean="0"/>
              <a:pPr/>
              <a:t>2017-04-21</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F0BD33BD-689F-4A2B-B9D1-36CE39AEAB11}" type="slidenum">
              <a:rPr lang="lt-LT" smtClean="0"/>
              <a:pPr/>
              <a:t>‹#›</a:t>
            </a:fld>
            <a:endParaRPr lang="lt-L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lt-LT" smtClean="0"/>
              <a:t>Spustelėję redag. ruoš. pavad. stilių</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C67A8D87-C92C-4399-B64B-C0D72C8CEB73}" type="datetimeFigureOut">
              <a:rPr lang="lt-LT" smtClean="0"/>
              <a:pPr/>
              <a:t>2017-04-21</a:t>
            </a:fld>
            <a:endParaRPr lang="lt-LT"/>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lt-LT"/>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F0BD33BD-689F-4A2B-B9D1-36CE39AEAB11}" type="slidenum">
              <a:rPr lang="lt-LT" smtClean="0"/>
              <a:pPr/>
              <a:t>‹#›</a:t>
            </a:fld>
            <a:endParaRPr lang="lt-LT"/>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a:xfrm>
            <a:off x="755576" y="332656"/>
            <a:ext cx="7931224" cy="5985848"/>
          </a:xfrm>
        </p:spPr>
        <p:txBody>
          <a:bodyPr>
            <a:normAutofit/>
          </a:bodyPr>
          <a:lstStyle/>
          <a:p>
            <a:pPr algn="ctr"/>
            <a:r>
              <a:rPr lang="lt-LT" dirty="0"/>
              <a:t/>
            </a:r>
            <a:br>
              <a:rPr lang="lt-LT" dirty="0"/>
            </a:br>
            <a:r>
              <a:rPr lang="lt-LT" b="1" dirty="0" smtClean="0">
                <a:latin typeface="Baskerville Old Face" panose="02020602080505020303" pitchFamily="18" charset="0"/>
              </a:rPr>
              <a:t>ROKIŠKIO</a:t>
            </a:r>
            <a:r>
              <a:rPr lang="lt-LT" dirty="0" smtClean="0">
                <a:latin typeface="Baskerville Old Face" panose="02020602080505020303" pitchFamily="18" charset="0"/>
              </a:rPr>
              <a:t>  </a:t>
            </a:r>
            <a:r>
              <a:rPr lang="lt-LT" b="1" dirty="0">
                <a:latin typeface="Baskerville Old Face" panose="02020602080505020303" pitchFamily="18" charset="0"/>
              </a:rPr>
              <a:t>RAJONO SAVIVALDYBĖS STRATEGINIO VEIKLOS PLANO 2016–2018 M. </a:t>
            </a:r>
            <a:r>
              <a:rPr lang="lt-LT" dirty="0">
                <a:latin typeface="Baskerville Old Face" panose="02020602080505020303" pitchFamily="18" charset="0"/>
              </a:rPr>
              <a:t/>
            </a:r>
            <a:br>
              <a:rPr lang="lt-LT" dirty="0">
                <a:latin typeface="Baskerville Old Face" panose="02020602080505020303" pitchFamily="18" charset="0"/>
              </a:rPr>
            </a:br>
            <a:r>
              <a:rPr lang="lt-LT" b="1" dirty="0">
                <a:latin typeface="Baskerville Old Face" panose="02020602080505020303" pitchFamily="18" charset="0"/>
              </a:rPr>
              <a:t>PRIEMONIŲ ĮGYVENDINIMO </a:t>
            </a:r>
            <a:r>
              <a:rPr lang="lt-LT" b="1" dirty="0" smtClean="0">
                <a:latin typeface="Baskerville Old Face" panose="02020602080505020303" pitchFamily="18" charset="0"/>
              </a:rPr>
              <a:t>2016 </a:t>
            </a:r>
            <a:r>
              <a:rPr lang="lt-LT" b="1" dirty="0">
                <a:latin typeface="Baskerville Old Face" panose="02020602080505020303" pitchFamily="18" charset="0"/>
              </a:rPr>
              <a:t>M. </a:t>
            </a:r>
            <a:r>
              <a:rPr lang="lt-LT" dirty="0">
                <a:latin typeface="Baskerville Old Face" panose="02020602080505020303" pitchFamily="18" charset="0"/>
              </a:rPr>
              <a:t/>
            </a:r>
            <a:br>
              <a:rPr lang="lt-LT" dirty="0">
                <a:latin typeface="Baskerville Old Face" panose="02020602080505020303" pitchFamily="18" charset="0"/>
              </a:rPr>
            </a:br>
            <a:r>
              <a:rPr lang="lt-LT" b="1" dirty="0">
                <a:latin typeface="Baskerville Old Face" panose="02020602080505020303" pitchFamily="18" charset="0"/>
              </a:rPr>
              <a:t>ATASKAITA </a:t>
            </a:r>
            <a:endParaRPr lang="lt-LT" dirty="0">
              <a:latin typeface="Baskerville Old Face" panose="02020602080505020303" pitchFamily="18" charset="0"/>
            </a:endParaRPr>
          </a:p>
        </p:txBody>
      </p:sp>
    </p:spTree>
    <p:extLst>
      <p:ext uri="{BB962C8B-B14F-4D97-AF65-F5344CB8AC3E}">
        <p14:creationId xmlns:p14="http://schemas.microsoft.com/office/powerpoint/2010/main" val="32955730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pPr algn="ctr"/>
            <a:r>
              <a:rPr lang="lt-LT" sz="2000" b="1" dirty="0">
                <a:latin typeface="Arial Narrow" pitchFamily="34" charset="0"/>
              </a:rPr>
              <a:t>4 programa SOCIALINĖS PARAMOS IR SVEIKATOS APSAUGOS PASLAUGŲ KOKYBĖS GERINIMAS</a:t>
            </a:r>
            <a:endParaRPr lang="lt-LT" sz="2000" dirty="0">
              <a:latin typeface="Arial Narrow" pitchFamily="34" charset="0"/>
            </a:endParaRPr>
          </a:p>
        </p:txBody>
      </p:sp>
      <p:sp>
        <p:nvSpPr>
          <p:cNvPr id="3" name="Turinio vietos rezervavimo ženklas 2"/>
          <p:cNvSpPr>
            <a:spLocks noGrp="1"/>
          </p:cNvSpPr>
          <p:nvPr>
            <p:ph idx="1"/>
          </p:nvPr>
        </p:nvSpPr>
        <p:spPr/>
        <p:txBody>
          <a:bodyPr>
            <a:noAutofit/>
          </a:bodyPr>
          <a:lstStyle/>
          <a:p>
            <a:pPr>
              <a:buNone/>
            </a:pPr>
            <a:r>
              <a:rPr lang="lt-LT" sz="1800" dirty="0" smtClean="0">
                <a:latin typeface="Arial Narrow" pitchFamily="34" charset="0"/>
              </a:rPr>
              <a:t>Po patikslinimų asignavimai išaugo: 204,29 tūkst. Eurų iš kurių: </a:t>
            </a:r>
          </a:p>
          <a:p>
            <a:pPr>
              <a:buNone/>
            </a:pPr>
            <a:r>
              <a:rPr lang="lt-LT" sz="1800" dirty="0" smtClean="0">
                <a:latin typeface="Arial Narrow" pitchFamily="34" charset="0"/>
              </a:rPr>
              <a:t>	204,29tūkst. Eurų SB; </a:t>
            </a:r>
          </a:p>
          <a:p>
            <a:pPr>
              <a:buNone/>
            </a:pPr>
            <a:r>
              <a:rPr lang="lt-LT" sz="1800" dirty="0" smtClean="0">
                <a:latin typeface="Arial Narrow" pitchFamily="34" charset="0"/>
              </a:rPr>
              <a:t>Po patikslinimų asignavimai sumažėjo: 5,42 tūkst. Eurų SB( </a:t>
            </a:r>
            <a:r>
              <a:rPr lang="lt-LT" sz="1800" dirty="0" err="1" smtClean="0">
                <a:latin typeface="Arial Narrow" pitchFamily="34" charset="0"/>
              </a:rPr>
              <a:t>deleg</a:t>
            </a:r>
            <a:r>
              <a:rPr lang="lt-LT" sz="1800" dirty="0" smtClean="0">
                <a:latin typeface="Arial Narrow" pitchFamily="34" charset="0"/>
              </a:rPr>
              <a:t>.) lėšos</a:t>
            </a:r>
          </a:p>
          <a:p>
            <a:pPr>
              <a:buNone/>
            </a:pPr>
            <a:r>
              <a:rPr lang="lt-LT" sz="1800" dirty="0" smtClean="0">
                <a:latin typeface="Arial Narrow" pitchFamily="34" charset="0"/>
              </a:rPr>
              <a:t>Buvo vykdoma  </a:t>
            </a:r>
            <a:r>
              <a:rPr lang="en-US" sz="1800" dirty="0" smtClean="0">
                <a:latin typeface="Arial Narrow" pitchFamily="34" charset="0"/>
              </a:rPr>
              <a:t>28</a:t>
            </a:r>
            <a:r>
              <a:rPr lang="lt-LT" sz="1800" dirty="0" smtClean="0">
                <a:latin typeface="Arial Narrow" pitchFamily="34" charset="0"/>
              </a:rPr>
              <a:t> priemonių: </a:t>
            </a:r>
            <a:endParaRPr lang="en-US" sz="1800" dirty="0" smtClean="0">
              <a:latin typeface="Arial Narrow" pitchFamily="34" charset="0"/>
            </a:endParaRPr>
          </a:p>
          <a:p>
            <a:pPr>
              <a:buFont typeface="Wingdings" pitchFamily="2" charset="2"/>
              <a:buChar char="v"/>
            </a:pPr>
            <a:r>
              <a:rPr lang="lt-LT" sz="1800" dirty="0" smtClean="0">
                <a:latin typeface="Arial Narrow" pitchFamily="34" charset="0"/>
              </a:rPr>
              <a:t>5 priemonės buvo įgyvendintos mažiau kaip 100 proc.  (tai sudaro 17,8 proc. nuo visų planuotų programos priemonių)</a:t>
            </a:r>
            <a:endParaRPr lang="en-US" sz="1800" dirty="0" smtClean="0">
              <a:latin typeface="Arial Narrow" pitchFamily="34" charset="0"/>
            </a:endParaRPr>
          </a:p>
          <a:p>
            <a:pPr>
              <a:buFont typeface="Wingdings" pitchFamily="2" charset="2"/>
              <a:buChar char="v"/>
            </a:pPr>
            <a:r>
              <a:rPr lang="lt-LT" sz="1800" dirty="0" smtClean="0">
                <a:latin typeface="Arial Narrow" pitchFamily="34" charset="0"/>
              </a:rPr>
              <a:t>11 priemonių, kurios buvo įgyvendintos 100 proc. (tai sudaro 39,3 proc. nuo visų planuotų programos priemonių)</a:t>
            </a:r>
            <a:endParaRPr lang="en-US" sz="1800" dirty="0" smtClean="0">
              <a:latin typeface="Arial Narrow" pitchFamily="34" charset="0"/>
            </a:endParaRPr>
          </a:p>
          <a:p>
            <a:pPr>
              <a:buFont typeface="Wingdings" pitchFamily="2" charset="2"/>
              <a:buChar char="v"/>
            </a:pPr>
            <a:r>
              <a:rPr lang="lt-LT" sz="1800" dirty="0" smtClean="0">
                <a:latin typeface="Arial Narrow" pitchFamily="34" charset="0"/>
              </a:rPr>
              <a:t> virš 100 proc. įgyvendinta 8 priemonės (tai sudaro 28,6  proc. nuo visų planuotų programos priemonių)</a:t>
            </a:r>
            <a:endParaRPr lang="en-US" sz="1800" dirty="0" smtClean="0">
              <a:latin typeface="Arial Narrow" pitchFamily="34" charset="0"/>
            </a:endParaRPr>
          </a:p>
          <a:p>
            <a:pPr>
              <a:buFont typeface="Wingdings" pitchFamily="2" charset="2"/>
              <a:buChar char="v"/>
            </a:pPr>
            <a:r>
              <a:rPr lang="lt-LT" sz="1800" dirty="0" smtClean="0">
                <a:latin typeface="Arial Narrow" pitchFamily="34" charset="0"/>
              </a:rPr>
              <a:t>4 priemonės nebuvo įgyvendintos  (tai sudaro 14,3 proc. nuo visų planuotų programos priemonių)</a:t>
            </a:r>
            <a:endParaRPr lang="en-US" sz="1800" dirty="0" smtClean="0">
              <a:latin typeface="Arial Narrow" pitchFamily="34" charset="0"/>
            </a:endParaRPr>
          </a:p>
          <a:p>
            <a:pPr>
              <a:buFont typeface="Wingdings" pitchFamily="2" charset="2"/>
              <a:buChar char="v"/>
            </a:pPr>
            <a:r>
              <a:rPr lang="lt-LT" sz="1800" b="1" dirty="0" smtClean="0">
                <a:latin typeface="Arial Narrow" pitchFamily="34" charset="0"/>
              </a:rPr>
              <a:t>Bendras programos priemonių įgyvendinimo lygis sudaro 85,7  proc. visų planuotų programos priemonių.</a:t>
            </a:r>
            <a:endParaRPr lang="en-US" sz="1800" dirty="0" smtClean="0">
              <a:latin typeface="Arial Narrow" pitchFamily="34" charset="0"/>
            </a:endParaRPr>
          </a:p>
          <a:p>
            <a:pPr>
              <a:buFont typeface="Wingdings" pitchFamily="2" charset="2"/>
              <a:buChar char="v"/>
            </a:pPr>
            <a:endParaRPr lang="lt-LT" sz="1800" dirty="0" smtClean="0">
              <a:latin typeface="Arial Narrow" pitchFamily="34" charset="0"/>
            </a:endParaRPr>
          </a:p>
          <a:p>
            <a:pPr>
              <a:buNone/>
            </a:pPr>
            <a:r>
              <a:rPr lang="lt-LT" sz="1800" dirty="0" smtClean="0">
                <a:latin typeface="Arial Narrow" pitchFamily="34" charset="0"/>
              </a:rPr>
              <a:t/>
            </a:r>
            <a:br>
              <a:rPr lang="lt-LT" sz="1800" dirty="0" smtClean="0">
                <a:latin typeface="Arial Narrow" pitchFamily="34" charset="0"/>
              </a:rPr>
            </a:br>
            <a:endParaRPr lang="lt-LT" sz="1800" dirty="0">
              <a:latin typeface="Arial Narrow" pitchFamily="34" charset="0"/>
            </a:endParaRPr>
          </a:p>
        </p:txBody>
      </p:sp>
    </p:spTree>
    <p:extLst>
      <p:ext uri="{BB962C8B-B14F-4D97-AF65-F5344CB8AC3E}">
        <p14:creationId xmlns:p14="http://schemas.microsoft.com/office/powerpoint/2010/main" val="26185206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755576" y="260648"/>
            <a:ext cx="7931224" cy="6094912"/>
          </a:xfrm>
        </p:spPr>
        <p:txBody>
          <a:bodyPr>
            <a:normAutofit fontScale="25000" lnSpcReduction="20000"/>
          </a:bodyPr>
          <a:lstStyle/>
          <a:p>
            <a:pPr>
              <a:buNone/>
            </a:pPr>
            <a:endParaRPr lang="en-US" sz="1800" dirty="0" smtClean="0">
              <a:latin typeface="Arial Narrow" pitchFamily="34" charset="0"/>
            </a:endParaRPr>
          </a:p>
          <a:p>
            <a:pPr>
              <a:buNone/>
            </a:pPr>
            <a:endParaRPr lang="en-US" sz="3500" dirty="0" smtClean="0">
              <a:latin typeface="Arial Narrow" pitchFamily="34" charset="0"/>
            </a:endParaRPr>
          </a:p>
          <a:p>
            <a:pPr>
              <a:buFont typeface="Wingdings" pitchFamily="2" charset="2"/>
              <a:buChar char="v"/>
            </a:pPr>
            <a:r>
              <a:rPr lang="lt-LT" sz="5600" dirty="0" smtClean="0">
                <a:latin typeface="Arial Narrow" pitchFamily="34" charset="0"/>
              </a:rPr>
              <a:t> </a:t>
            </a:r>
            <a:r>
              <a:rPr lang="lt-LT" sz="5600" b="0" dirty="0" smtClean="0">
                <a:latin typeface="Arial Narrow" pitchFamily="34" charset="0"/>
              </a:rPr>
              <a:t> </a:t>
            </a:r>
            <a:r>
              <a:rPr lang="lt-LT" sz="5600" dirty="0" smtClean="0">
                <a:latin typeface="Arial Narrow" pitchFamily="34" charset="0"/>
              </a:rPr>
              <a:t>Efekto vertinimo kriterijus</a:t>
            </a:r>
            <a:r>
              <a:rPr lang="lt-LT" sz="5600" b="0" dirty="0" smtClean="0">
                <a:latin typeface="Arial Narrow" pitchFamily="34" charset="0"/>
              </a:rPr>
              <a:t> -Socialinės paramos tikslingumas, 100 proc.</a:t>
            </a:r>
            <a:endParaRPr lang="en-US" sz="5600" b="0" dirty="0" smtClean="0">
              <a:latin typeface="Arial Narrow" pitchFamily="34" charset="0"/>
            </a:endParaRPr>
          </a:p>
          <a:p>
            <a:pPr>
              <a:buFont typeface="Wingdings" pitchFamily="2" charset="2"/>
              <a:buChar char="v"/>
            </a:pPr>
            <a:r>
              <a:rPr lang="lt-LT" sz="5600" dirty="0" smtClean="0">
                <a:latin typeface="Arial Narrow" pitchFamily="34" charset="0"/>
              </a:rPr>
              <a:t>Rezultato vertinimo  kriterijus </a:t>
            </a:r>
            <a:r>
              <a:rPr lang="lt-LT" sz="5600" b="0" dirty="0" smtClean="0">
                <a:latin typeface="Arial Narrow" pitchFamily="34" charset="0"/>
              </a:rPr>
              <a:t>- Savivaldybės biudžeto dalis tenkanti socialinei paramai ir sveikatos priežiūrai</a:t>
            </a:r>
            <a:r>
              <a:rPr lang="en-US" sz="5600" b="0" dirty="0" smtClean="0">
                <a:latin typeface="Arial Narrow" pitchFamily="34" charset="0"/>
              </a:rPr>
              <a:t> </a:t>
            </a:r>
            <a:r>
              <a:rPr lang="lt-LT" sz="5600" b="0" dirty="0" smtClean="0">
                <a:latin typeface="Arial Narrow" pitchFamily="34" charset="0"/>
              </a:rPr>
              <a:t>21 proc.</a:t>
            </a:r>
            <a:r>
              <a:rPr lang="en-US" sz="5600" b="0" dirty="0" smtClean="0">
                <a:latin typeface="Arial Narrow" pitchFamily="34" charset="0"/>
              </a:rPr>
              <a:t> </a:t>
            </a:r>
          </a:p>
          <a:p>
            <a:pPr>
              <a:buNone/>
            </a:pPr>
            <a:r>
              <a:rPr lang="lt-LT" sz="5600" b="0" dirty="0" smtClean="0">
                <a:latin typeface="Arial Narrow" pitchFamily="34" charset="0"/>
              </a:rPr>
              <a:t> Išvada: Vystomoji bendradarbiavimo veikla, tai  priemonė, kuriai skirtos lėšos  prisidėjimui prie valstybinės programos. </a:t>
            </a:r>
          </a:p>
          <a:p>
            <a:pPr>
              <a:buFont typeface="Wingdings" pitchFamily="2" charset="2"/>
              <a:buChar char="v"/>
            </a:pPr>
            <a:r>
              <a:rPr lang="lt-LT" sz="5600" b="0" dirty="0" smtClean="0">
                <a:latin typeface="Arial Narrow" pitchFamily="34" charset="0"/>
              </a:rPr>
              <a:t>VšĮ Rokiškio PASPC moterų konsultacijos kabinetų įrangai</a:t>
            </a:r>
          </a:p>
          <a:p>
            <a:pPr>
              <a:buFont typeface="Wingdings" pitchFamily="2" charset="2"/>
              <a:buChar char="v"/>
            </a:pPr>
            <a:r>
              <a:rPr lang="lt-LT" sz="5600" b="0" dirty="0" smtClean="0">
                <a:latin typeface="Arial Narrow" pitchFamily="34" charset="0"/>
              </a:rPr>
              <a:t>VšĮ Rokiškio PASPC infrastuktūros atnaujinimo programa</a:t>
            </a:r>
          </a:p>
          <a:p>
            <a:pPr>
              <a:buFont typeface="Wingdings" pitchFamily="2" charset="2"/>
              <a:buChar char="v"/>
            </a:pPr>
            <a:r>
              <a:rPr lang="lt-LT" sz="5600" b="0" dirty="0" smtClean="0">
                <a:latin typeface="Arial Narrow" pitchFamily="34" charset="0"/>
              </a:rPr>
              <a:t> </a:t>
            </a:r>
            <a:r>
              <a:rPr lang="lt-LT" sz="5600" b="0" dirty="0" err="1" smtClean="0">
                <a:latin typeface="Arial Narrow" pitchFamily="34" charset="0"/>
              </a:rPr>
              <a:t>VšĮ</a:t>
            </a:r>
            <a:r>
              <a:rPr lang="lt-LT" sz="5600" b="0" dirty="0" smtClean="0">
                <a:latin typeface="Arial Narrow" pitchFamily="34" charset="0"/>
              </a:rPr>
              <a:t> Rokiškio ligoninės pastatų , V.Lašo g. 3, inžinierinių sistemų atnaujinimas</a:t>
            </a:r>
          </a:p>
          <a:p>
            <a:pPr>
              <a:buFont typeface="Wingdings" pitchFamily="2" charset="2"/>
              <a:buChar char="v"/>
            </a:pPr>
            <a:r>
              <a:rPr lang="lt-LT" sz="5600" b="0" dirty="0" smtClean="0">
                <a:latin typeface="Arial Narrow" pitchFamily="34" charset="0"/>
              </a:rPr>
              <a:t>Gydytojų rezidentūros studijų kompensavimas  </a:t>
            </a:r>
          </a:p>
          <a:p>
            <a:pPr>
              <a:buFont typeface="Wingdings" pitchFamily="2" charset="2"/>
              <a:buChar char="v"/>
            </a:pPr>
            <a:r>
              <a:rPr lang="lt-LT" sz="5600" b="0" dirty="0" smtClean="0">
                <a:latin typeface="Arial Narrow" pitchFamily="34" charset="0"/>
              </a:rPr>
              <a:t>Sveikatos apsaugos paslaugų kokybės gerinimo programa VšĮ ligoninėje,  šios priemonės bus įgyvendinamos ir  įsisavintos. </a:t>
            </a:r>
          </a:p>
          <a:p>
            <a:pPr>
              <a:buFont typeface="Wingdings" pitchFamily="2" charset="2"/>
              <a:buChar char="v"/>
            </a:pPr>
            <a:r>
              <a:rPr lang="lt-LT" sz="5600" b="0" dirty="0" smtClean="0">
                <a:latin typeface="Arial Narrow" pitchFamily="34" charset="0"/>
              </a:rPr>
              <a:t>Mažėjantis socialinio būsto prašančių asmenų skaičius. Išplėtota socialinių paslaugų teikimo infrastruktūra. </a:t>
            </a:r>
          </a:p>
          <a:p>
            <a:pPr algn="just">
              <a:buFont typeface="Wingdings" pitchFamily="2" charset="2"/>
              <a:buChar char="v"/>
            </a:pPr>
            <a:r>
              <a:rPr lang="lt-LT" sz="5600" b="0" dirty="0" smtClean="0">
                <a:latin typeface="Arial Narrow" pitchFamily="34" charset="0"/>
              </a:rPr>
              <a:t>Organizuojant ir užtikrinant socialinę paramos politiką, teikiama piniginė parama, skiriant ir mokant  šalpos išmokas, išmokas vaikams, kompensacijas už būsto šildymą, kietą kurą, nemokamą maitinimą, vienkartines pašalpas, laidojimo pašalpas. Socialinės pašalpos buvo mokamos tikslingai, sutaupytos  lėšos paskirstytos kitoms socialinėms reikmėms (Rokiškio socialinės paramos centro finansavimui, parapijos senelių namų finansavimui, lengvatinio keleivių ir moksleivių išlaidų kompensavimui, kalėdinėms dovanėlėms vaikams , nelankantiems ikimokyklinių įstaigų, asmenų patalpinimo į stacionarias įstaigas išlaidų finansavimui, šeimynos ,,</a:t>
            </a:r>
            <a:r>
              <a:rPr lang="lt-LT" sz="5600" b="0" dirty="0" err="1" smtClean="0">
                <a:latin typeface="Arial Narrow" pitchFamily="34" charset="0"/>
              </a:rPr>
              <a:t>Katalėja</a:t>
            </a:r>
            <a:r>
              <a:rPr lang="lt-LT" sz="5600" b="0" dirty="0" smtClean="0">
                <a:latin typeface="Arial Narrow" pitchFamily="34" charset="0"/>
              </a:rPr>
              <a:t>’’ finansavimui, transporto įsigijimui). Socialinių paslaugų teikimas, užtikrinant jų kokybę, buvo finansuojamas pilnai.</a:t>
            </a:r>
          </a:p>
          <a:p>
            <a:pPr algn="just">
              <a:buFont typeface="Wingdings" pitchFamily="2" charset="2"/>
              <a:buChar char="v"/>
            </a:pPr>
            <a:r>
              <a:rPr lang="lt-LT" sz="5600" b="0" dirty="0" smtClean="0">
                <a:latin typeface="Arial Narrow" pitchFamily="34" charset="0"/>
              </a:rPr>
              <a:t> Socialinės paslaugos (socialinė  priežiūra- paslaugos į namus, apgyvendinimo paslaugos, socialinė globa-ilgalaikė, trumpalaikė ir dienos ) buvo finansuojama iš savivaldybės biudžeto ir valstybės tikslinių  dotacijų. Socialinės reabilitacijos paslaugų neįgaliesiems projektai buvo skirti neįgaliųjų integracijai į visuomenę, teikiant įvairias paslaugas neįgaliesiems-neįgaliųjų dienos užimtumas, asmeninio asistento pagalba, užimtumas įvairiuose amatų būreliuose, meninių gebėjimų lavinimas. Užtikrinant visuomenės sveikatos priežiūrą, visuomenės sveikatos biuro veikla apėmė įvairių programų įgyvendinimą, sveikatos priežiūrą mokyklose.</a:t>
            </a:r>
          </a:p>
          <a:p>
            <a:pPr>
              <a:buNone/>
            </a:pPr>
            <a:endParaRPr lang="en-US" sz="5600" dirty="0" smtClean="0">
              <a:latin typeface="Arial Narrow" pitchFamily="34" charset="0"/>
            </a:endParaRPr>
          </a:p>
          <a:p>
            <a:endParaRPr lang="lt-LT" sz="2000" dirty="0">
              <a:latin typeface="Arial Narrow" pitchFamily="34" charset="0"/>
            </a:endParaRPr>
          </a:p>
        </p:txBody>
      </p:sp>
    </p:spTree>
    <p:extLst>
      <p:ext uri="{BB962C8B-B14F-4D97-AF65-F5344CB8AC3E}">
        <p14:creationId xmlns:p14="http://schemas.microsoft.com/office/powerpoint/2010/main" val="21933606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914400" y="512064"/>
            <a:ext cx="7772400" cy="756696"/>
          </a:xfrm>
        </p:spPr>
        <p:txBody>
          <a:bodyPr>
            <a:normAutofit/>
          </a:bodyPr>
          <a:lstStyle/>
          <a:p>
            <a:pPr algn="ctr"/>
            <a:r>
              <a:rPr lang="lt-LT" sz="2000" b="1" dirty="0">
                <a:latin typeface="Arial Narrow" pitchFamily="34" charset="0"/>
              </a:rPr>
              <a:t>5 programa RAJONO INFRASTRUKTŪROS OBJEKTŲ PRIEŽIŪROS, PLĖTROS IR MODERNIZAVIMAS</a:t>
            </a:r>
            <a:endParaRPr lang="lt-LT" sz="2000" dirty="0">
              <a:latin typeface="Arial Narrow" pitchFamily="34" charset="0"/>
            </a:endParaRPr>
          </a:p>
        </p:txBody>
      </p:sp>
      <p:sp>
        <p:nvSpPr>
          <p:cNvPr id="3" name="Turinio vietos rezervavimo ženklas 2"/>
          <p:cNvSpPr>
            <a:spLocks noGrp="1"/>
          </p:cNvSpPr>
          <p:nvPr>
            <p:ph idx="1"/>
          </p:nvPr>
        </p:nvSpPr>
        <p:spPr>
          <a:xfrm>
            <a:off x="914400" y="1783560"/>
            <a:ext cx="7772400" cy="4813792"/>
          </a:xfrm>
        </p:spPr>
        <p:txBody>
          <a:bodyPr>
            <a:normAutofit/>
          </a:bodyPr>
          <a:lstStyle/>
          <a:p>
            <a:pPr>
              <a:buNone/>
            </a:pPr>
            <a:r>
              <a:rPr lang="lt-LT" sz="1800" dirty="0" smtClean="0">
                <a:latin typeface="Arial Narrow" pitchFamily="34" charset="0"/>
              </a:rPr>
              <a:t>Po patikslinimų asignavimai išaugo: 259,0 tūkst. Eurų iš kurių: </a:t>
            </a:r>
            <a:br>
              <a:rPr lang="lt-LT" sz="1800" dirty="0" smtClean="0">
                <a:latin typeface="Arial Narrow" pitchFamily="34" charset="0"/>
              </a:rPr>
            </a:br>
            <a:r>
              <a:rPr lang="lt-LT" sz="1800" dirty="0" smtClean="0">
                <a:latin typeface="Arial Narrow" pitchFamily="34" charset="0"/>
              </a:rPr>
              <a:t>59,0 tūkst. Eurų SB; </a:t>
            </a:r>
          </a:p>
          <a:p>
            <a:pPr>
              <a:buNone/>
            </a:pPr>
            <a:r>
              <a:rPr lang="lt-LT" sz="1800" dirty="0" smtClean="0">
                <a:solidFill>
                  <a:srgbClr val="FF0000"/>
                </a:solidFill>
                <a:latin typeface="Arial Narrow" pitchFamily="34" charset="0"/>
              </a:rPr>
              <a:t>      </a:t>
            </a:r>
            <a:r>
              <a:rPr lang="lt-LT" sz="1800" dirty="0" smtClean="0">
                <a:latin typeface="Arial Narrow" pitchFamily="34" charset="0"/>
              </a:rPr>
              <a:t>200,0 </a:t>
            </a:r>
            <a:r>
              <a:rPr lang="lt-LT" sz="1800" dirty="0">
                <a:latin typeface="Arial Narrow" pitchFamily="34" charset="0"/>
              </a:rPr>
              <a:t>tūkst. Eurų KPP (</a:t>
            </a:r>
            <a:r>
              <a:rPr lang="lt-LT" sz="1800" dirty="0" smtClean="0">
                <a:latin typeface="Arial Narrow" pitchFamily="34" charset="0"/>
              </a:rPr>
              <a:t>kelių priežiūros programa ) </a:t>
            </a:r>
          </a:p>
          <a:p>
            <a:pPr>
              <a:buNone/>
            </a:pPr>
            <a:r>
              <a:rPr lang="lt-LT" sz="1800" dirty="0" smtClean="0">
                <a:latin typeface="Arial Narrow" pitchFamily="34" charset="0"/>
              </a:rPr>
              <a:t>Po patikslinimų asignavimai sumažėjo: 2,0 </a:t>
            </a:r>
            <a:r>
              <a:rPr lang="lt-LT" sz="1800" dirty="0" smtClean="0">
                <a:solidFill>
                  <a:schemeClr val="bg1"/>
                </a:solidFill>
                <a:latin typeface="Arial Narrow" pitchFamily="34" charset="0"/>
              </a:rPr>
              <a:t>t</a:t>
            </a:r>
            <a:r>
              <a:rPr lang="lt-LT" sz="1800" dirty="0">
                <a:latin typeface="Arial Narrow" pitchFamily="34" charset="0"/>
              </a:rPr>
              <a:t> tūkst. Eurų </a:t>
            </a:r>
            <a:r>
              <a:rPr lang="lt-LT" sz="1800" dirty="0" smtClean="0">
                <a:latin typeface="Arial Narrow" pitchFamily="34" charset="0"/>
              </a:rPr>
              <a:t>SP </a:t>
            </a:r>
            <a:r>
              <a:rPr lang="lt-LT" sz="1800" dirty="0" smtClean="0">
                <a:solidFill>
                  <a:schemeClr val="bg1"/>
                </a:solidFill>
                <a:latin typeface="Arial Narrow" pitchFamily="34" charset="0"/>
              </a:rPr>
              <a:t>Eurų</a:t>
            </a:r>
            <a:r>
              <a:rPr lang="lt-LT" sz="1800" dirty="0" smtClean="0">
                <a:latin typeface="Arial Narrow" pitchFamily="34" charset="0"/>
              </a:rPr>
              <a:t/>
            </a:r>
            <a:br>
              <a:rPr lang="lt-LT" sz="1800" dirty="0" smtClean="0">
                <a:latin typeface="Arial Narrow" pitchFamily="34" charset="0"/>
              </a:rPr>
            </a:br>
            <a:endParaRPr lang="lt-LT" sz="1800" dirty="0" smtClean="0">
              <a:latin typeface="Arial Narrow" pitchFamily="34" charset="0"/>
            </a:endParaRPr>
          </a:p>
          <a:p>
            <a:pPr>
              <a:buFont typeface="Wingdings" pitchFamily="2" charset="2"/>
              <a:buChar char="v"/>
            </a:pPr>
            <a:r>
              <a:rPr lang="lt-LT" sz="1700" dirty="0" smtClean="0">
                <a:latin typeface="Arial Narrow" pitchFamily="34" charset="0"/>
              </a:rPr>
              <a:t>Buvo įgyvendinamos 13 priemonių: </a:t>
            </a:r>
          </a:p>
          <a:p>
            <a:pPr>
              <a:buFont typeface="Wingdings" pitchFamily="2" charset="2"/>
              <a:buChar char="v"/>
            </a:pPr>
            <a:r>
              <a:rPr lang="lt-LT" sz="1700" dirty="0" smtClean="0">
                <a:latin typeface="Arial Narrow" pitchFamily="34" charset="0"/>
              </a:rPr>
              <a:t>Įgyvendintos 100 proc.- 10 priemonės (tai sudaro 77 proc. nuo visų planuotų programos priemonių)</a:t>
            </a:r>
          </a:p>
          <a:p>
            <a:pPr>
              <a:buFont typeface="Wingdings" pitchFamily="2" charset="2"/>
              <a:buChar char="v"/>
            </a:pPr>
            <a:r>
              <a:rPr lang="lt-LT" sz="1700" dirty="0" smtClean="0">
                <a:latin typeface="Arial Narrow" pitchFamily="34" charset="0"/>
              </a:rPr>
              <a:t>virš 100 proc. įgyvendinta 3 priemonės (tai sudaro 23 proc. nuo visų planuotų programos priemonių) </a:t>
            </a:r>
            <a:endParaRPr lang="en-US" sz="1700" dirty="0" smtClean="0">
              <a:latin typeface="Arial Narrow" pitchFamily="34" charset="0"/>
            </a:endParaRPr>
          </a:p>
          <a:p>
            <a:pPr>
              <a:buFont typeface="Wingdings" pitchFamily="2" charset="2"/>
              <a:buChar char="v"/>
            </a:pPr>
            <a:r>
              <a:rPr lang="lt-LT" sz="1700" b="1" dirty="0" smtClean="0">
                <a:latin typeface="Arial Narrow" pitchFamily="34" charset="0"/>
              </a:rPr>
              <a:t>Bendras programos priemonių įgyvendinimo lygis sudaro 100 proc. visų planuotų programos priemonių.</a:t>
            </a:r>
            <a:endParaRPr lang="en-US" sz="1700" dirty="0" smtClean="0">
              <a:latin typeface="Arial Narrow" pitchFamily="34" charset="0"/>
            </a:endParaRPr>
          </a:p>
          <a:p>
            <a:pPr>
              <a:buNone/>
            </a:pPr>
            <a:endParaRPr lang="en-US" dirty="0" smtClean="0"/>
          </a:p>
          <a:p>
            <a:endParaRPr lang="lt-LT" dirty="0"/>
          </a:p>
        </p:txBody>
      </p:sp>
    </p:spTree>
    <p:extLst>
      <p:ext uri="{BB962C8B-B14F-4D97-AF65-F5344CB8AC3E}">
        <p14:creationId xmlns:p14="http://schemas.microsoft.com/office/powerpoint/2010/main" val="23411249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467544" y="-899081"/>
            <a:ext cx="8496944"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lt-LT" sz="1600" b="1" i="0" u="none" strike="noStrike" cap="none" normalizeH="0" baseline="0" dirty="0" smtClean="0">
              <a:ln>
                <a:noFill/>
              </a:ln>
              <a:solidFill>
                <a:schemeClr val="tx1"/>
              </a:solidFill>
              <a:effectLst/>
              <a:latin typeface="Arial Narrow" pitchFamily="34" charset="0"/>
              <a:ea typeface="Times New Roman" pitchFamily="18" charset="0"/>
              <a:cs typeface="Calibri" pitchFamily="34" charset="0"/>
            </a:endParaRPr>
          </a:p>
          <a:p>
            <a:pPr marL="0" marR="0" lvl="0" indent="457200" algn="just" defTabSz="914400" rtl="0" eaLnBrk="1" fontAlgn="base" latinLnBrk="0" hangingPunct="1">
              <a:lnSpc>
                <a:spcPct val="100000"/>
              </a:lnSpc>
              <a:spcBef>
                <a:spcPct val="0"/>
              </a:spcBef>
              <a:spcAft>
                <a:spcPct val="0"/>
              </a:spcAft>
              <a:buClrTx/>
              <a:buSzTx/>
              <a:buFontTx/>
              <a:buNone/>
              <a:tabLst/>
            </a:pPr>
            <a:endParaRPr lang="lt-LT" sz="1600" b="1" dirty="0" smtClean="0">
              <a:latin typeface="Arial Narrow" pitchFamily="34" charset="0"/>
              <a:ea typeface="Times New Roman" pitchFamily="18" charset="0"/>
              <a:cs typeface="Calibri" pitchFamily="34" charset="0"/>
            </a:endParaRPr>
          </a:p>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lt-LT" sz="1600" b="1" i="0" u="none" strike="noStrike" cap="none" normalizeH="0" baseline="0" dirty="0" smtClean="0">
              <a:ln>
                <a:noFill/>
              </a:ln>
              <a:solidFill>
                <a:schemeClr val="tx1"/>
              </a:solidFill>
              <a:effectLst/>
              <a:latin typeface="Arial Narrow" pitchFamily="34" charset="0"/>
              <a:ea typeface="Times New Roman" pitchFamily="18" charset="0"/>
              <a:cs typeface="Calibri" pitchFamily="34" charset="0"/>
            </a:endParaRPr>
          </a:p>
          <a:p>
            <a:pPr marL="0" marR="0" lvl="0" indent="457200" algn="just" defTabSz="914400" rtl="0" eaLnBrk="1" fontAlgn="base" latinLnBrk="0" hangingPunct="1">
              <a:lnSpc>
                <a:spcPct val="100000"/>
              </a:lnSpc>
              <a:spcBef>
                <a:spcPct val="0"/>
              </a:spcBef>
              <a:spcAft>
                <a:spcPct val="0"/>
              </a:spcAft>
              <a:buClrTx/>
              <a:buSzTx/>
              <a:buFontTx/>
              <a:buNone/>
              <a:tabLst/>
            </a:pPr>
            <a:endParaRPr lang="lt-LT" sz="1600" b="1" dirty="0" smtClean="0">
              <a:latin typeface="Arial Narrow" pitchFamily="34" charset="0"/>
              <a:ea typeface="Times New Roman" pitchFamily="18" charset="0"/>
              <a:cs typeface="Calibri" pitchFamily="34" charset="0"/>
            </a:endParaRPr>
          </a:p>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lt-LT" sz="1600" b="1" i="0" u="none" strike="noStrike" cap="none" normalizeH="0" baseline="0" dirty="0" smtClean="0">
              <a:ln>
                <a:noFill/>
              </a:ln>
              <a:solidFill>
                <a:schemeClr val="tx1"/>
              </a:solidFill>
              <a:effectLst/>
              <a:latin typeface="Arial Narrow" pitchFamily="34" charset="0"/>
              <a:ea typeface="Times New Roman" pitchFamily="18" charset="0"/>
              <a:cs typeface="Calibri" pitchFamily="34" charset="0"/>
            </a:endParaRPr>
          </a:p>
          <a:p>
            <a:pPr marL="0" marR="0" lvl="0" indent="457200" algn="just" defTabSz="914400" rtl="0" eaLnBrk="1" fontAlgn="base" latinLnBrk="0" hangingPunct="1">
              <a:lnSpc>
                <a:spcPct val="100000"/>
              </a:lnSpc>
              <a:spcBef>
                <a:spcPct val="0"/>
              </a:spcBef>
              <a:spcAft>
                <a:spcPct val="0"/>
              </a:spcAft>
              <a:buClrTx/>
              <a:buSzTx/>
              <a:buFontTx/>
              <a:buNone/>
              <a:tabLst/>
            </a:pPr>
            <a:endParaRPr lang="lt-LT" sz="1600" b="1" dirty="0" smtClean="0">
              <a:latin typeface="Arial Narrow" pitchFamily="34" charset="0"/>
              <a:ea typeface="Times New Roman" pitchFamily="18" charset="0"/>
              <a:cs typeface="Calibri" pitchFamily="34" charset="0"/>
            </a:endParaRPr>
          </a:p>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lt-LT" sz="1600" b="1" i="0" u="none" strike="noStrike" cap="none" normalizeH="0" baseline="0" dirty="0" smtClean="0">
              <a:ln>
                <a:noFill/>
              </a:ln>
              <a:solidFill>
                <a:schemeClr val="tx1"/>
              </a:solidFill>
              <a:effectLst/>
              <a:latin typeface="Arial Narrow" pitchFamily="34" charset="0"/>
              <a:ea typeface="Times New Roman" pitchFamily="18" charset="0"/>
              <a:cs typeface="Calibri" pitchFamily="34" charset="0"/>
            </a:endParaRPr>
          </a:p>
          <a:p>
            <a:pPr marL="0" marR="0" lvl="0" indent="457200" algn="just" defTabSz="914400" rtl="0" eaLnBrk="1" fontAlgn="base" latinLnBrk="0" hangingPunct="1">
              <a:lnSpc>
                <a:spcPct val="100000"/>
              </a:lnSpc>
              <a:spcBef>
                <a:spcPct val="0"/>
              </a:spcBef>
              <a:spcAft>
                <a:spcPct val="0"/>
              </a:spcAft>
              <a:buClrTx/>
              <a:buSzTx/>
              <a:buFontTx/>
              <a:buNone/>
              <a:tabLst/>
            </a:pPr>
            <a:endParaRPr lang="lt-LT" sz="1600" b="1" dirty="0" smtClean="0">
              <a:latin typeface="Arial Narrow" pitchFamily="34" charset="0"/>
              <a:ea typeface="Times New Roman" pitchFamily="18" charset="0"/>
              <a:cs typeface="Calibri" pitchFamily="34" charset="0"/>
            </a:endParaRPr>
          </a:p>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lt-LT" sz="1600" b="1" i="0" u="none" strike="noStrike" cap="none" normalizeH="0" baseline="0" dirty="0" smtClean="0">
              <a:ln>
                <a:noFill/>
              </a:ln>
              <a:solidFill>
                <a:schemeClr val="tx1"/>
              </a:solidFill>
              <a:effectLst/>
              <a:latin typeface="Arial Narrow" pitchFamily="34" charset="0"/>
              <a:ea typeface="Times New Roman" pitchFamily="18" charset="0"/>
              <a:cs typeface="Calibri" pitchFamily="34" charset="0"/>
            </a:endParaRPr>
          </a:p>
          <a:p>
            <a:pPr marL="0" marR="0" lvl="0" indent="457200" algn="just" defTabSz="914400" rtl="0" eaLnBrk="1" fontAlgn="base" latinLnBrk="0" hangingPunct="1">
              <a:lnSpc>
                <a:spcPct val="100000"/>
              </a:lnSpc>
              <a:spcBef>
                <a:spcPct val="0"/>
              </a:spcBef>
              <a:spcAft>
                <a:spcPct val="0"/>
              </a:spcAft>
              <a:buClrTx/>
              <a:buSzTx/>
              <a:buFontTx/>
              <a:buNone/>
              <a:tabLst/>
            </a:pPr>
            <a:endParaRPr lang="lt-LT" sz="1600" b="1" dirty="0" smtClean="0">
              <a:latin typeface="Arial Narrow" pitchFamily="34" charset="0"/>
              <a:ea typeface="Times New Roman" pitchFamily="18" charset="0"/>
              <a:cs typeface="Calibri" pitchFamily="34" charset="0"/>
            </a:endParaRPr>
          </a:p>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lt-LT" sz="1600" b="1" i="0" u="none" strike="noStrike" cap="none" normalizeH="0" baseline="0" dirty="0" smtClean="0">
              <a:ln>
                <a:noFill/>
              </a:ln>
              <a:solidFill>
                <a:schemeClr val="tx1"/>
              </a:solidFill>
              <a:effectLst/>
              <a:latin typeface="Arial Narrow" pitchFamily="34" charset="0"/>
              <a:ea typeface="Times New Roman" pitchFamily="18" charset="0"/>
              <a:cs typeface="Calibri" pitchFamily="34" charset="0"/>
            </a:endParaRPr>
          </a:p>
          <a:p>
            <a:pPr marL="0" marR="0" lvl="0" indent="457200" algn="just" defTabSz="914400" rtl="0" eaLnBrk="1" fontAlgn="base" latinLnBrk="0" hangingPunct="1">
              <a:lnSpc>
                <a:spcPct val="100000"/>
              </a:lnSpc>
              <a:spcBef>
                <a:spcPct val="0"/>
              </a:spcBef>
              <a:spcAft>
                <a:spcPct val="0"/>
              </a:spcAft>
              <a:buClrTx/>
              <a:buSzTx/>
              <a:buFontTx/>
              <a:buNone/>
              <a:tabLst/>
            </a:pPr>
            <a:endParaRPr lang="lt-LT" sz="1600" b="1" dirty="0" smtClean="0">
              <a:latin typeface="Arial Narrow" pitchFamily="34" charset="0"/>
              <a:ea typeface="Times New Roman" pitchFamily="18" charset="0"/>
              <a:cs typeface="Calibri" pitchFamily="34" charset="0"/>
            </a:endParaRPr>
          </a:p>
          <a:p>
            <a:pPr marL="0" marR="0" lvl="0" indent="457200" algn="just" defTabSz="914400" rtl="0" eaLnBrk="1" fontAlgn="base" latinLnBrk="0" hangingPunct="1">
              <a:lnSpc>
                <a:spcPct val="100000"/>
              </a:lnSpc>
              <a:spcBef>
                <a:spcPct val="0"/>
              </a:spcBef>
              <a:spcAft>
                <a:spcPct val="0"/>
              </a:spcAft>
              <a:buClrTx/>
              <a:buSzTx/>
              <a:buFontTx/>
              <a:buNone/>
              <a:tabLst/>
            </a:pPr>
            <a:r>
              <a:rPr kumimoji="0" lang="lt-LT" sz="1600" b="1" i="0" u="none" strike="noStrike" cap="none" normalizeH="0" baseline="0" dirty="0" smtClean="0">
                <a:ln>
                  <a:noFill/>
                </a:ln>
                <a:solidFill>
                  <a:schemeClr val="tx1"/>
                </a:solidFill>
                <a:effectLst/>
                <a:latin typeface="Arial Narrow" pitchFamily="34" charset="0"/>
                <a:ea typeface="Times New Roman" pitchFamily="18" charset="0"/>
                <a:cs typeface="Calibri" pitchFamily="34" charset="0"/>
              </a:rPr>
              <a:t>IŠVADA: </a:t>
            </a:r>
            <a:endParaRPr kumimoji="0" lang="en-US" sz="1600" b="0" i="0" u="none" strike="noStrike" cap="none" normalizeH="0" baseline="0" dirty="0" smtClean="0">
              <a:ln>
                <a:noFill/>
              </a:ln>
              <a:solidFill>
                <a:schemeClr val="tx1"/>
              </a:solidFill>
              <a:effectLst/>
              <a:latin typeface="Arial Narrow" pitchFamily="34" charset="0"/>
            </a:endParaRPr>
          </a:p>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v"/>
              <a:tabLst/>
            </a:pPr>
            <a:r>
              <a:rPr kumimoji="0" lang="lt-LT" sz="1600" b="0" i="0" u="none" strike="noStrike" cap="none" normalizeH="0" baseline="0" dirty="0" smtClean="0">
                <a:ln>
                  <a:noFill/>
                </a:ln>
                <a:solidFill>
                  <a:schemeClr val="tx1"/>
                </a:solidFill>
                <a:effectLst/>
                <a:latin typeface="Arial Narrow" pitchFamily="34" charset="0"/>
                <a:ea typeface="Times New Roman" pitchFamily="18" charset="0"/>
                <a:cs typeface="Calibri" pitchFamily="34" charset="0"/>
              </a:rPr>
              <a:t>Priemonė „Įgyvendintų infrastruktūros objektų, viešųjų erdvių ir pastatų būklės gerinimo ir plėtros projektų skaičiaus pokytis (lyginant su ankstesniais metais), proc.“ įvykdyta 100 procentų. </a:t>
            </a:r>
          </a:p>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v"/>
              <a:tabLst/>
            </a:pPr>
            <a:r>
              <a:rPr kumimoji="0" lang="lt-LT" sz="1600" b="0" i="0" u="none" strike="noStrike" cap="none" normalizeH="0" baseline="0" dirty="0" smtClean="0">
                <a:ln>
                  <a:noFill/>
                </a:ln>
                <a:solidFill>
                  <a:schemeClr val="tx1"/>
                </a:solidFill>
                <a:effectLst/>
                <a:latin typeface="Arial Narrow" pitchFamily="34" charset="0"/>
                <a:ea typeface="Times New Roman" pitchFamily="18" charset="0"/>
              </a:rPr>
              <a:t>Parengtas Rokiškio rajono vandens tiekimo ir nuotekų, atliekų tvarkymo infrastruktūros plėtros planas. Vykdoma daugiabučių gyvenamųjų, privačių ir  viešųjų pastatų renovacija.</a:t>
            </a:r>
            <a:r>
              <a:rPr kumimoji="0" lang="lt-LT" sz="1600" b="1" i="0" u="none" strike="noStrike" cap="none" normalizeH="0" baseline="0" dirty="0" smtClean="0">
                <a:ln>
                  <a:noFill/>
                </a:ln>
                <a:solidFill>
                  <a:schemeClr val="tx1"/>
                </a:solidFill>
                <a:effectLst/>
                <a:latin typeface="Arial Narrow" pitchFamily="34" charset="0"/>
                <a:ea typeface="Times New Roman" pitchFamily="18" charset="0"/>
              </a:rPr>
              <a:t> </a:t>
            </a:r>
          </a:p>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v"/>
              <a:tabLst/>
            </a:pPr>
            <a:r>
              <a:rPr kumimoji="0" lang="lt-LT" sz="1600" b="1" i="0" u="none" strike="noStrike" cap="none" normalizeH="0" baseline="0" dirty="0" smtClean="0">
                <a:ln>
                  <a:noFill/>
                </a:ln>
                <a:solidFill>
                  <a:schemeClr val="tx1"/>
                </a:solidFill>
                <a:effectLst/>
                <a:latin typeface="Arial Narrow" pitchFamily="34" charset="0"/>
                <a:ea typeface="Times New Roman" pitchFamily="18" charset="0"/>
              </a:rPr>
              <a:t>Savivaldybės biudžeto lėšomis</a:t>
            </a:r>
            <a:r>
              <a:rPr kumimoji="0" lang="lt-LT" sz="1600" b="0" i="0" u="none" strike="noStrike" cap="none" normalizeH="0" baseline="0" dirty="0" smtClean="0">
                <a:ln>
                  <a:noFill/>
                </a:ln>
                <a:solidFill>
                  <a:schemeClr val="tx1"/>
                </a:solidFill>
                <a:effectLst/>
                <a:latin typeface="Arial Narrow" pitchFamily="34" charset="0"/>
                <a:ea typeface="Times New Roman" pitchFamily="18" charset="0"/>
              </a:rPr>
              <a:t> buvo prisidedama prie bendro finansavimo arba rengiami techniniai projektai, vykdant darbus pagal valstybės investicijų programą ir ES struktūrinių fondų lėšomis:</a:t>
            </a:r>
            <a:endParaRPr kumimoji="0" lang="en-US" sz="1600" b="0" i="0" u="none" strike="noStrike" cap="none" normalizeH="0" baseline="0" dirty="0" smtClean="0">
              <a:ln>
                <a:noFill/>
              </a:ln>
              <a:solidFill>
                <a:schemeClr val="tx1"/>
              </a:solidFill>
              <a:effectLst/>
              <a:latin typeface="Arial Narrow" pitchFamily="34" charset="0"/>
            </a:endParaRPr>
          </a:p>
          <a:p>
            <a:pPr marL="0" marR="0" lvl="0" indent="457200"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lt-LT" sz="1600" b="0" i="0" u="none" strike="noStrike" cap="none" normalizeH="0" baseline="0" dirty="0" smtClean="0">
                <a:ln>
                  <a:noFill/>
                </a:ln>
                <a:solidFill>
                  <a:schemeClr val="tx1"/>
                </a:solidFill>
                <a:effectLst/>
                <a:latin typeface="Arial Narrow" pitchFamily="34" charset="0"/>
                <a:ea typeface="Times New Roman" pitchFamily="18" charset="0"/>
              </a:rPr>
              <a:t>Sveikatingumo, rekreacijos ir sporto komplekso-baseino Rokiškyje statybos darbai,  panaudota 668,6 tūkst. Eurų;</a:t>
            </a:r>
            <a:endParaRPr kumimoji="0" lang="en-US" sz="1600" b="0" i="0" u="none" strike="noStrike" cap="none" normalizeH="0" baseline="0" dirty="0" smtClean="0">
              <a:ln>
                <a:noFill/>
              </a:ln>
              <a:solidFill>
                <a:schemeClr val="tx1"/>
              </a:solidFill>
              <a:effectLst/>
              <a:latin typeface="Arial Narrow" pitchFamily="34" charset="0"/>
            </a:endParaRPr>
          </a:p>
          <a:p>
            <a:pPr marL="0" marR="0" lvl="0" indent="457200"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lt-LT" sz="1600" b="0" i="0" u="none" strike="noStrike" cap="none" normalizeH="0" baseline="0" dirty="0" smtClean="0">
                <a:ln>
                  <a:noFill/>
                </a:ln>
                <a:solidFill>
                  <a:schemeClr val="tx1"/>
                </a:solidFill>
                <a:effectLst/>
                <a:latin typeface="Arial Narrow" pitchFamily="34" charset="0"/>
                <a:ea typeface="Times New Roman" pitchFamily="18" charset="0"/>
              </a:rPr>
              <a:t>Rokiškio Juozo </a:t>
            </a:r>
            <a:r>
              <a:rPr kumimoji="0" lang="lt-LT" sz="1600" b="0" i="0" u="none" strike="noStrike" cap="none" normalizeH="0" baseline="0" dirty="0" err="1" smtClean="0">
                <a:ln>
                  <a:noFill/>
                </a:ln>
                <a:solidFill>
                  <a:schemeClr val="tx1"/>
                </a:solidFill>
                <a:effectLst/>
                <a:latin typeface="Arial Narrow" pitchFamily="34" charset="0"/>
                <a:ea typeface="Times New Roman" pitchFamily="18" charset="0"/>
              </a:rPr>
              <a:t>Tūbelio</a:t>
            </a:r>
            <a:r>
              <a:rPr kumimoji="0" lang="lt-LT" sz="1600" b="0" i="0" u="none" strike="noStrike" cap="none" normalizeH="0" baseline="0" dirty="0" smtClean="0">
                <a:ln>
                  <a:noFill/>
                </a:ln>
                <a:solidFill>
                  <a:schemeClr val="tx1"/>
                </a:solidFill>
                <a:effectLst/>
                <a:latin typeface="Arial Narrow" pitchFamily="34" charset="0"/>
                <a:ea typeface="Times New Roman" pitchFamily="18" charset="0"/>
              </a:rPr>
              <a:t> progimnazijos atnaujinimo (modernizavimo) darbai, panaudota 30,0 tūkst. </a:t>
            </a:r>
            <a:r>
              <a:rPr kumimoji="0" lang="lt-LT" sz="1600" b="0" i="0" u="none" strike="noStrike" cap="none" normalizeH="0" baseline="0" dirty="0" err="1" smtClean="0">
                <a:ln>
                  <a:noFill/>
                </a:ln>
                <a:solidFill>
                  <a:schemeClr val="tx1"/>
                </a:solidFill>
                <a:effectLst/>
                <a:latin typeface="Arial Narrow" pitchFamily="34" charset="0"/>
                <a:ea typeface="Times New Roman" pitchFamily="18" charset="0"/>
              </a:rPr>
              <a:t>Eur</a:t>
            </a:r>
            <a:r>
              <a:rPr kumimoji="0" lang="lt-LT" sz="1600" b="0" i="0" u="none" strike="noStrike" cap="none" normalizeH="0" baseline="0" dirty="0" smtClean="0">
                <a:ln>
                  <a:noFill/>
                </a:ln>
                <a:solidFill>
                  <a:schemeClr val="tx1"/>
                </a:solidFill>
                <a:effectLst/>
                <a:latin typeface="Arial Narrow" pitchFamily="34" charset="0"/>
                <a:ea typeface="Times New Roman" pitchFamily="18" charset="0"/>
              </a:rPr>
              <a:t>;</a:t>
            </a:r>
            <a:endParaRPr kumimoji="0" lang="en-US" sz="1600" b="0" i="0" u="none" strike="noStrike" cap="none" normalizeH="0" baseline="0" dirty="0" smtClean="0">
              <a:ln>
                <a:noFill/>
              </a:ln>
              <a:solidFill>
                <a:schemeClr val="tx1"/>
              </a:solidFill>
              <a:effectLst/>
              <a:latin typeface="Arial Narrow" pitchFamily="34" charset="0"/>
            </a:endParaRPr>
          </a:p>
          <a:p>
            <a:pPr marL="0" marR="0" lvl="0" indent="457200"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lt-LT" sz="1600" b="0" i="0" u="none" strike="noStrike" cap="none" normalizeH="0" baseline="0" dirty="0" smtClean="0">
                <a:ln>
                  <a:noFill/>
                </a:ln>
                <a:solidFill>
                  <a:schemeClr val="tx1"/>
                </a:solidFill>
                <a:effectLst/>
                <a:latin typeface="Arial Narrow" pitchFamily="34" charset="0"/>
                <a:ea typeface="Times New Roman" pitchFamily="18" charset="0"/>
              </a:rPr>
              <a:t>Rokiškio Pandėlio gimnazijos pastato rekonstravimo darbams panaudota 20,00 tūkst. </a:t>
            </a:r>
            <a:r>
              <a:rPr kumimoji="0" lang="lt-LT" sz="1600" b="0" i="0" u="none" strike="noStrike" cap="none" normalizeH="0" baseline="0" dirty="0" err="1" smtClean="0">
                <a:ln>
                  <a:noFill/>
                </a:ln>
                <a:solidFill>
                  <a:schemeClr val="tx1"/>
                </a:solidFill>
                <a:effectLst/>
                <a:latin typeface="Arial Narrow" pitchFamily="34" charset="0"/>
                <a:ea typeface="Times New Roman" pitchFamily="18" charset="0"/>
              </a:rPr>
              <a:t>Eur</a:t>
            </a:r>
            <a:r>
              <a:rPr kumimoji="0" lang="lt-LT" sz="1600" b="0" i="0" u="none" strike="noStrike" cap="none" normalizeH="0" baseline="0" dirty="0" smtClean="0">
                <a:ln>
                  <a:noFill/>
                </a:ln>
                <a:solidFill>
                  <a:schemeClr val="tx1"/>
                </a:solidFill>
                <a:effectLst/>
                <a:latin typeface="Arial Narrow" pitchFamily="34" charset="0"/>
                <a:ea typeface="Times New Roman" pitchFamily="18" charset="0"/>
              </a:rPr>
              <a:t>.</a:t>
            </a:r>
            <a:endParaRPr kumimoji="0" lang="en-US" sz="1600" b="0" i="0" u="none" strike="noStrike" cap="none" normalizeH="0" baseline="0" dirty="0" smtClean="0">
              <a:ln>
                <a:noFill/>
              </a:ln>
              <a:solidFill>
                <a:schemeClr val="tx1"/>
              </a:solidFill>
              <a:effectLst/>
              <a:latin typeface="Arial Narrow" pitchFamily="34" charset="0"/>
            </a:endParaRPr>
          </a:p>
          <a:p>
            <a:pPr marL="0" marR="0" lvl="0" indent="457200"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lt-LT" sz="1600" b="0" i="0" u="none" strike="noStrike" cap="none" normalizeH="0" baseline="0" dirty="0" smtClean="0">
                <a:ln>
                  <a:noFill/>
                </a:ln>
                <a:solidFill>
                  <a:schemeClr val="tx1"/>
                </a:solidFill>
                <a:effectLst/>
                <a:latin typeface="Arial Narrow" pitchFamily="34" charset="0"/>
                <a:ea typeface="Times New Roman" pitchFamily="18" charset="0"/>
              </a:rPr>
              <a:t>Rokiškio Juozo Tumo-Vaižganto gimnazijos pastato adresu Riomerio g. 1 rekonstravimo darbams panaudota  12,00 tūkst. </a:t>
            </a:r>
            <a:r>
              <a:rPr kumimoji="0" lang="lt-LT" sz="1600" b="0" i="0" u="none" strike="noStrike" cap="none" normalizeH="0" baseline="0" dirty="0" err="1" smtClean="0">
                <a:ln>
                  <a:noFill/>
                </a:ln>
                <a:solidFill>
                  <a:schemeClr val="tx1"/>
                </a:solidFill>
                <a:effectLst/>
                <a:latin typeface="Arial Narrow" pitchFamily="34" charset="0"/>
                <a:ea typeface="Times New Roman" pitchFamily="18" charset="0"/>
              </a:rPr>
              <a:t>Eur</a:t>
            </a:r>
            <a:r>
              <a:rPr kumimoji="0" lang="lt-LT" sz="1600" b="0" i="0" u="none" strike="noStrike" cap="none" normalizeH="0" baseline="0" dirty="0" smtClean="0">
                <a:ln>
                  <a:noFill/>
                </a:ln>
                <a:solidFill>
                  <a:schemeClr val="tx1"/>
                </a:solidFill>
                <a:effectLst/>
                <a:latin typeface="Arial Narrow" pitchFamily="34" charset="0"/>
                <a:ea typeface="Times New Roman" pitchFamily="18" charset="0"/>
              </a:rPr>
              <a:t>.</a:t>
            </a:r>
          </a:p>
          <a:p>
            <a:pPr marL="0" marR="0" lvl="0" indent="457200" algn="just" defTabSz="914400" rtl="0" eaLnBrk="0" fontAlgn="base" latinLnBrk="0" hangingPunct="0">
              <a:lnSpc>
                <a:spcPct val="100000"/>
              </a:lnSpc>
              <a:spcBef>
                <a:spcPct val="0"/>
              </a:spcBef>
              <a:spcAft>
                <a:spcPct val="0"/>
              </a:spcAft>
              <a:buClrTx/>
              <a:buSzTx/>
              <a:buFont typeface="Wingdings" pitchFamily="2" charset="2"/>
              <a:buChar char="v"/>
              <a:tabLst/>
            </a:pPr>
            <a:endParaRPr kumimoji="0" lang="lt-LT" sz="1600" b="0" i="0" u="none" strike="noStrike" cap="none" normalizeH="0" baseline="0" dirty="0" smtClean="0">
              <a:ln>
                <a:noFill/>
              </a:ln>
              <a:solidFill>
                <a:schemeClr val="tx1"/>
              </a:solidFill>
              <a:effectLst/>
              <a:latin typeface="Arial Narrow" pitchFamily="34" charset="0"/>
            </a:endParaRPr>
          </a:p>
        </p:txBody>
      </p:sp>
      <p:sp>
        <p:nvSpPr>
          <p:cNvPr id="29699" name="Rectangle 3"/>
          <p:cNvSpPr>
            <a:spLocks noChangeArrowheads="1"/>
          </p:cNvSpPr>
          <p:nvPr/>
        </p:nvSpPr>
        <p:spPr bwMode="auto">
          <a:xfrm>
            <a:off x="755576" y="793671"/>
            <a:ext cx="7992888"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sz="1600" b="1" i="0" u="none" strike="noStrike" cap="none" normalizeH="0" baseline="0" dirty="0" smtClean="0">
                <a:ln>
                  <a:noFill/>
                </a:ln>
                <a:solidFill>
                  <a:schemeClr val="tx1"/>
                </a:solidFill>
                <a:effectLst/>
                <a:latin typeface="Arial Narrow" pitchFamily="34" charset="0"/>
                <a:ea typeface="Times New Roman" pitchFamily="18" charset="0"/>
                <a:cs typeface="Calibri" pitchFamily="34" charset="0"/>
              </a:rPr>
              <a:t>Efekto vertinimo kriterijus</a:t>
            </a:r>
            <a:r>
              <a:rPr kumimoji="0" lang="lt-LT" sz="1600" b="0" i="0" u="none" strike="noStrike" cap="none" normalizeH="0" baseline="0" dirty="0" smtClean="0">
                <a:ln>
                  <a:noFill/>
                </a:ln>
                <a:solidFill>
                  <a:schemeClr val="tx1"/>
                </a:solidFill>
                <a:effectLst/>
                <a:latin typeface="Arial Narrow" pitchFamily="34" charset="0"/>
                <a:ea typeface="Times New Roman" pitchFamily="18" charset="0"/>
                <a:cs typeface="Calibri" pitchFamily="34" charset="0"/>
              </a:rPr>
              <a:t> – Sukurtos arba atnaujintos atviros erdvės miestų vietovėse 2,</a:t>
            </a:r>
            <a:endParaRPr kumimoji="0" lang="en-US" sz="1600" b="0" i="0" u="none" strike="noStrike" cap="none" normalizeH="0" baseline="0" dirty="0" smtClean="0">
              <a:ln>
                <a:noFill/>
              </a:ln>
              <a:solidFill>
                <a:schemeClr val="tx1"/>
              </a:solidFill>
              <a:effectLst/>
              <a:latin typeface="Arial Narrow"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lt-LT" sz="1600" b="1" i="0" u="none" strike="noStrike" cap="none" normalizeH="0" baseline="0" dirty="0" smtClean="0">
                <a:ln>
                  <a:noFill/>
                </a:ln>
                <a:solidFill>
                  <a:schemeClr val="tx1"/>
                </a:solidFill>
                <a:effectLst/>
                <a:latin typeface="Arial Narrow" pitchFamily="34" charset="0"/>
                <a:ea typeface="Times New Roman" pitchFamily="18" charset="0"/>
                <a:cs typeface="Calibri" pitchFamily="34" charset="0"/>
              </a:rPr>
              <a:t>Rezultato vertinimo  kriterijus </a:t>
            </a:r>
            <a:r>
              <a:rPr kumimoji="0" lang="lt-LT" sz="1600" b="0" i="0" u="none" strike="noStrike" cap="none" normalizeH="0" baseline="0" dirty="0" smtClean="0">
                <a:ln>
                  <a:noFill/>
                </a:ln>
                <a:solidFill>
                  <a:schemeClr val="tx1"/>
                </a:solidFill>
                <a:effectLst/>
                <a:latin typeface="Arial Narrow" pitchFamily="34" charset="0"/>
                <a:ea typeface="Times New Roman" pitchFamily="18" charset="0"/>
                <a:cs typeface="Calibri" pitchFamily="34" charset="0"/>
              </a:rPr>
              <a:t>Įgyvendintų infrastruktūros objektų, viešųjų erdvių ir pastatų būklės gerinimo ir plėtros projektų skaičius 1,</a:t>
            </a:r>
            <a:endParaRPr kumimoji="0" lang="en-US" sz="1600" b="0" i="0" u="none" strike="noStrike" cap="none" normalizeH="0" baseline="0" dirty="0" smtClean="0">
              <a:ln>
                <a:noFill/>
              </a:ln>
              <a:solidFill>
                <a:schemeClr val="tx1"/>
              </a:solidFill>
              <a:effectLst/>
              <a:latin typeface="Arial Narrow"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lt-LT" sz="1600" b="0" i="0" u="none" strike="noStrike" cap="none" normalizeH="0" baseline="0" dirty="0" smtClean="0">
                <a:ln>
                  <a:noFill/>
                </a:ln>
                <a:solidFill>
                  <a:schemeClr val="tx1"/>
                </a:solidFill>
                <a:effectLst/>
                <a:latin typeface="Arial Narrow" pitchFamily="34" charset="0"/>
                <a:ea typeface="Times New Roman" pitchFamily="18" charset="0"/>
                <a:cs typeface="Calibri" pitchFamily="34" charset="0"/>
              </a:rPr>
              <a:t>Rekonstruotų vietinės reikšmės kelių (gatvių) ilgis, km. kelių (gatvių) km 2,7</a:t>
            </a:r>
            <a:endParaRPr kumimoji="0" lang="lt-LT" sz="1600" b="0" i="0" u="none" strike="noStrike" cap="none" normalizeH="0" baseline="0" dirty="0" smtClean="0">
              <a:ln>
                <a:noFill/>
              </a:ln>
              <a:solidFill>
                <a:schemeClr val="tx1"/>
              </a:solidFill>
              <a:effectLst/>
              <a:latin typeface="Arial Narrow"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ChangeArrowheads="1"/>
          </p:cNvSpPr>
          <p:nvPr/>
        </p:nvSpPr>
        <p:spPr bwMode="auto">
          <a:xfrm>
            <a:off x="611560" y="420724"/>
            <a:ext cx="7848872" cy="72943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lt-LT" b="1" i="0" u="none" strike="noStrike" cap="none" normalizeH="0" baseline="0" dirty="0" smtClean="0">
                <a:ln>
                  <a:noFill/>
                </a:ln>
                <a:solidFill>
                  <a:schemeClr val="tx1"/>
                </a:solidFill>
                <a:effectLst/>
                <a:latin typeface="Arial Narrow" pitchFamily="34" charset="0"/>
                <a:ea typeface="Times New Roman" pitchFamily="18" charset="0"/>
              </a:rPr>
              <a:t>Savivaldybės biudžeto lėšomis atliktas patalpų remontas. </a:t>
            </a: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v"/>
              <a:tabLst/>
            </a:pPr>
            <a:r>
              <a:rPr kumimoji="0" lang="lt-LT" b="0" i="0" u="none" strike="noStrike" cap="none" normalizeH="0" baseline="0" dirty="0" smtClean="0">
                <a:ln>
                  <a:noFill/>
                </a:ln>
                <a:solidFill>
                  <a:schemeClr val="tx1"/>
                </a:solidFill>
                <a:effectLst/>
                <a:latin typeface="Arial Narrow" pitchFamily="34" charset="0"/>
                <a:ea typeface="Times New Roman" pitchFamily="18" charset="0"/>
              </a:rPr>
              <a:t>Kapitalo investicijų ir ilgalaikio turto remontui panaudota apie 218,44 tūkst. Eurų </a:t>
            </a: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v"/>
              <a:tabLst/>
            </a:pPr>
            <a:r>
              <a:rPr kumimoji="0" lang="lt-LT" b="0" i="0" u="none" strike="noStrike" cap="none" normalizeH="0" baseline="0" dirty="0" smtClean="0">
                <a:ln>
                  <a:noFill/>
                </a:ln>
                <a:solidFill>
                  <a:schemeClr val="tx1"/>
                </a:solidFill>
                <a:effectLst/>
                <a:latin typeface="Arial Narrow" pitchFamily="34" charset="0"/>
                <a:ea typeface="Times New Roman" pitchFamily="18" charset="0"/>
              </a:rPr>
              <a:t>2016 metams skirtų asignavimų</a:t>
            </a:r>
            <a:r>
              <a:rPr kumimoji="0" lang="lt-LT" b="0" i="0" u="none" strike="noStrike" cap="none" normalizeH="0" baseline="0" dirty="0" smtClean="0">
                <a:ln>
                  <a:noFill/>
                </a:ln>
                <a:solidFill>
                  <a:srgbClr val="000000"/>
                </a:solidFill>
                <a:effectLst/>
                <a:latin typeface="Arial Narrow" pitchFamily="34" charset="0"/>
                <a:ea typeface="Times New Roman" pitchFamily="18" charset="0"/>
              </a:rPr>
              <a:t> </a:t>
            </a:r>
            <a:r>
              <a:rPr kumimoji="0" lang="lt-LT" b="0" i="0" u="none" strike="noStrike" cap="none" normalizeH="0" baseline="0" dirty="0" smtClean="0">
                <a:ln>
                  <a:noFill/>
                </a:ln>
                <a:solidFill>
                  <a:schemeClr val="tx1"/>
                </a:solidFill>
                <a:effectLst/>
                <a:latin typeface="Arial Narrow" pitchFamily="34" charset="0"/>
                <a:ea typeface="Times New Roman" pitchFamily="18" charset="0"/>
              </a:rPr>
              <a:t>Rokiškio Juozo - Tumo Vaižganto gimnazijos pastate esančiame adresu Taikos g. 17, Rokiškio r. </a:t>
            </a:r>
            <a:r>
              <a:rPr kumimoji="0" lang="lt-LT" b="0" i="0" u="none" strike="noStrike" cap="none" normalizeH="0" baseline="0" dirty="0" err="1" smtClean="0">
                <a:ln>
                  <a:noFill/>
                </a:ln>
                <a:solidFill>
                  <a:schemeClr val="tx1"/>
                </a:solidFill>
                <a:effectLst/>
                <a:latin typeface="Arial Narrow" pitchFamily="34" charset="0"/>
                <a:ea typeface="Times New Roman" pitchFamily="18" charset="0"/>
              </a:rPr>
              <a:t>Obelių</a:t>
            </a:r>
            <a:r>
              <a:rPr kumimoji="0" lang="lt-LT" b="0" i="0" u="none" strike="noStrike" cap="none" normalizeH="0" baseline="0" dirty="0" smtClean="0">
                <a:ln>
                  <a:noFill/>
                </a:ln>
                <a:solidFill>
                  <a:schemeClr val="tx1"/>
                </a:solidFill>
                <a:effectLst/>
                <a:latin typeface="Arial Narrow" pitchFamily="34" charset="0"/>
                <a:ea typeface="Times New Roman" pitchFamily="18" charset="0"/>
              </a:rPr>
              <a:t> gimnazijoje, Rokiškio r. Rokiškio lopšelyje - darželyje „Nykštukas“, Rokiškio lopšelyje-darželyje „Pumpurėlis“, Rokiškio r. Kavoliškio mokykloje – darželyje, Rokiškio r. Kamajų Antano Strazdo gimnazijos Kamajų ikimokyklinio ugdymo skyriuje, Rokiškio r. Pandėlio gimnazijoje.</a:t>
            </a:r>
          </a:p>
          <a:p>
            <a:pPr algn="just" fontAlgn="base">
              <a:spcBef>
                <a:spcPct val="0"/>
              </a:spcBef>
              <a:spcAft>
                <a:spcPct val="0"/>
              </a:spcAft>
              <a:buFont typeface="Wingdings" pitchFamily="2" charset="2"/>
              <a:buChar char="v"/>
            </a:pPr>
            <a:r>
              <a:rPr lang="lt-LT" dirty="0" smtClean="0"/>
              <a:t>Lėšos buvo skiriamos ES lėšomis įvykdytų statybos darbų draudimo paslaugoms ir rinkliavoms už statybos leidimus apmokėti, projektų techninės dokumentacijos rengimui objektams, kuriuose bus  atliekamas paprastasis remontas, kapitalinis remontas, rekonstrukcija ar nauja statyba, bei jau parengtų techninių projektų koregavimui pagal poreikį. </a:t>
            </a:r>
          </a:p>
          <a:p>
            <a:pPr algn="just" fontAlgn="base">
              <a:spcBef>
                <a:spcPct val="0"/>
              </a:spcBef>
              <a:spcAft>
                <a:spcPct val="0"/>
              </a:spcAft>
              <a:buFont typeface="Wingdings" pitchFamily="2" charset="2"/>
              <a:buChar char="v"/>
            </a:pPr>
            <a:r>
              <a:rPr lang="lt-LT" dirty="0" smtClean="0"/>
              <a:t>Lėšos buvo skiriamos techninei  priežiūrai ir netinkamoms išlaidoms KPP lėšomis finansuojamų objektų apmokėjimui.</a:t>
            </a:r>
          </a:p>
          <a:p>
            <a:pPr algn="just" fontAlgn="base">
              <a:spcBef>
                <a:spcPct val="0"/>
              </a:spcBef>
              <a:spcAft>
                <a:spcPct val="0"/>
              </a:spcAft>
              <a:buFont typeface="Wingdings" pitchFamily="2" charset="2"/>
              <a:buChar char="v"/>
            </a:pPr>
            <a:r>
              <a:rPr lang="lt-LT" dirty="0" smtClean="0"/>
              <a:t> Savivaldybės prisidėjimui prie Kultūros paveldo departamento Kultūros ministerijos finansuojamų objektų pagal sutartis, rangos darbų techninei priežiūrai VIP lėšomis finansuojamuose objektuose (Rokiškio m. Juozo Tumo Vaižganto gimnazija, Rokiškio r. Pandėlio gimnazija),</a:t>
            </a:r>
          </a:p>
          <a:p>
            <a:pPr algn="just" fontAlgn="base">
              <a:spcBef>
                <a:spcPct val="0"/>
              </a:spcBef>
              <a:spcAft>
                <a:spcPct val="0"/>
              </a:spcAft>
              <a:buFont typeface="Wingdings" pitchFamily="2" charset="2"/>
              <a:buChar char="v"/>
            </a:pPr>
            <a:r>
              <a:rPr lang="lt-LT" dirty="0" smtClean="0"/>
              <a:t>  Rokiškio rajono savivaldybės atliktas šaudyklos apsauginių įrenginių, kurie buvo avarinio stovio,  remontas</a:t>
            </a:r>
          </a:p>
          <a:p>
            <a:pPr algn="just" fontAlgn="base">
              <a:spcBef>
                <a:spcPct val="0"/>
              </a:spcBef>
              <a:spcAft>
                <a:spcPct val="0"/>
              </a:spcAft>
              <a:buFont typeface="Wingdings" pitchFamily="2" charset="2"/>
              <a:buChar char="v"/>
            </a:pPr>
            <a:r>
              <a:rPr lang="lt-LT" dirty="0" smtClean="0"/>
              <a:t> Rokiškio  Rudolfo </a:t>
            </a:r>
            <a:r>
              <a:rPr lang="lt-LT" dirty="0" err="1" smtClean="0"/>
              <a:t>Lymano</a:t>
            </a:r>
            <a:r>
              <a:rPr lang="lt-LT" dirty="0" smtClean="0"/>
              <a:t> muzikos mokyklos atliktas dalinis stogo remontas.</a:t>
            </a:r>
            <a:endParaRPr lang="en-US" dirty="0" smtClean="0"/>
          </a:p>
          <a:p>
            <a:pPr algn="just" fontAlgn="base">
              <a:spcBef>
                <a:spcPct val="0"/>
              </a:spcBef>
              <a:spcAft>
                <a:spcPct val="0"/>
              </a:spcAft>
              <a:buFont typeface="Wingdings" pitchFamily="2" charset="2"/>
              <a:buChar char="v"/>
            </a:pPr>
            <a:endParaRPr lang="lt-LT" dirty="0" smtClean="0">
              <a:latin typeface="Arial Narrow" pitchFamily="34" charset="0"/>
            </a:endParaRPr>
          </a:p>
          <a:p>
            <a:pPr algn="just" fontAlgn="base">
              <a:spcBef>
                <a:spcPct val="0"/>
              </a:spcBef>
              <a:spcAft>
                <a:spcPct val="0"/>
              </a:spcAft>
              <a:buFont typeface="Wingdings" pitchFamily="2" charset="2"/>
              <a:buChar char="v"/>
            </a:pPr>
            <a:endParaRPr lang="en-US" dirty="0" smtClean="0"/>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v"/>
              <a:tabLst/>
            </a:pPr>
            <a:endParaRPr kumimoji="0" lang="lt-LT" b="0" i="0" u="none" strike="noStrike" cap="none" normalizeH="0" baseline="0" dirty="0" smtClean="0">
              <a:ln>
                <a:noFill/>
              </a:ln>
              <a:solidFill>
                <a:schemeClr val="tx1"/>
              </a:solidFill>
              <a:effectLst/>
              <a:latin typeface="Arial Narrow" pitchFamily="34" charset="0"/>
              <a:ea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lt-LT" dirty="0" smtClean="0">
              <a:latin typeface="Arial Narrow"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lt-LT" b="0" i="0" u="none" strike="noStrike" cap="none" normalizeH="0" baseline="0" dirty="0" smtClean="0">
              <a:ln>
                <a:noFill/>
              </a:ln>
              <a:solidFill>
                <a:schemeClr val="tx1"/>
              </a:solidFill>
              <a:effectLst/>
              <a:latin typeface="Arial Narrow" pitchFamily="34" charset="0"/>
            </a:endParaRPr>
          </a:p>
        </p:txBody>
      </p:sp>
      <p:sp>
        <p:nvSpPr>
          <p:cNvPr id="3174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sz="1200" b="0" i="0" u="none" strike="noStrike" cap="none" normalizeH="0" baseline="0" smtClean="0">
                <a:ln>
                  <a:noFill/>
                </a:ln>
                <a:solidFill>
                  <a:srgbClr val="000000"/>
                </a:solidFill>
                <a:effectLst/>
                <a:latin typeface="Cambria Math" pitchFamily="18" charset="0"/>
                <a:ea typeface="Times New Roman" pitchFamily="18" charset="0"/>
              </a:rPr>
              <a:t>Lėšos buvo skiriamos ES lėšomis įvykdytų statybos darbų draudimo paslaugoms ir rinkliavoms už statybos leidimus apmokėti, projektų techninės dokumentacijos rengimui objektams, kuriuose bus  atliekamas paprastasis remontas, kapitalinis remontas, rekonstrukcija ar nauja statyba, bei jau parengtų techninių projektų koregavimui pagal poreikį </a:t>
            </a:r>
            <a:endParaRPr kumimoji="0" lang="lt-LT" sz="1800" b="0" i="0" u="none" strike="noStrike" cap="none" normalizeH="0" baseline="0" smtClean="0">
              <a:ln>
                <a:noFill/>
              </a:ln>
              <a:solidFill>
                <a:schemeClr val="tx1"/>
              </a:solidFill>
              <a:effectLst/>
              <a:latin typeface="Arial" pitchFamily="34" charset="0"/>
            </a:endParaRPr>
          </a:p>
        </p:txBody>
      </p:sp>
      <p:sp>
        <p:nvSpPr>
          <p:cNvPr id="3174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t-LT" sz="1200" b="0" i="0" u="none" strike="noStrike" cap="none" normalizeH="0" baseline="0" smtClean="0">
                <a:ln>
                  <a:noFill/>
                </a:ln>
                <a:solidFill>
                  <a:srgbClr val="000000"/>
                </a:solidFill>
                <a:effectLst/>
                <a:latin typeface="Cambria Math" pitchFamily="18" charset="0"/>
                <a:ea typeface="Times New Roman" pitchFamily="18" charset="0"/>
              </a:rPr>
              <a:t>Lėšos buvo skiriamos ES lėšomis įvykdytų statybos darbų draudimo paslaugoms ir rinkliavoms už statybos leidimus apmokėti, projektų techninės dokumentacijos rengimui objektams, kuriuose bus  atliekamas paprastasis remontas, kapitalinis remontas, rekonstrukcija ar nauja statyba, bei jau parengtų techninių projektų koregavimui pagal poreikį </a:t>
            </a:r>
            <a:endParaRPr kumimoji="0" lang="lt-LT" sz="1800" b="0" i="0" u="none" strike="noStrike" cap="none" normalizeH="0" baseline="0" smtClean="0">
              <a:ln>
                <a:noFill/>
              </a:ln>
              <a:solidFill>
                <a:schemeClr val="tx1"/>
              </a:solidFill>
              <a:effectLst/>
              <a:latin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611560" y="366292"/>
            <a:ext cx="8064896" cy="66787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lt-LT" sz="1200" b="0" i="0" u="none" strike="noStrike" cap="none" normalizeH="0" baseline="0" dirty="0" smtClean="0">
                <a:ln>
                  <a:noFill/>
                </a:ln>
                <a:solidFill>
                  <a:schemeClr val="tx1"/>
                </a:solidFill>
                <a:effectLst/>
                <a:latin typeface="Cambria Math" pitchFamily="18" charset="0"/>
                <a:ea typeface="Times New Roman" pitchFamily="18" charset="0"/>
              </a:rPr>
              <a:t>  </a:t>
            </a:r>
            <a:r>
              <a:rPr kumimoji="0" lang="lt-LT" sz="1600" b="0" i="0" u="none" strike="noStrike" cap="none" normalizeH="0" baseline="0" dirty="0" smtClean="0">
                <a:ln>
                  <a:noFill/>
                </a:ln>
                <a:solidFill>
                  <a:schemeClr val="tx1"/>
                </a:solidFill>
                <a:effectLst/>
                <a:latin typeface="Arial Narrow" pitchFamily="34" charset="0"/>
                <a:ea typeface="Times New Roman" pitchFamily="18" charset="0"/>
              </a:rPr>
              <a:t>Atsižvelgiant į seniūnų prašymus lėšos skirtos :</a:t>
            </a: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v"/>
              <a:tabLst/>
            </a:pPr>
            <a:r>
              <a:rPr kumimoji="0" lang="lt-LT" sz="1600" b="0" i="0" u="none" strike="noStrike" cap="none" normalizeH="0" baseline="0" dirty="0" smtClean="0">
                <a:ln>
                  <a:noFill/>
                </a:ln>
                <a:solidFill>
                  <a:schemeClr val="tx1"/>
                </a:solidFill>
                <a:effectLst/>
                <a:latin typeface="Arial Narrow" pitchFamily="34" charset="0"/>
                <a:ea typeface="Times New Roman" pitchFamily="18" charset="0"/>
              </a:rPr>
              <a:t> Rokiškio rajono savivaldybės administracijos Kamajų seniūnijai, Pandėlio seniūnijai, Kriaunų seniūnijai, </a:t>
            </a:r>
            <a:r>
              <a:rPr kumimoji="0" lang="lt-LT" sz="1600" b="0" i="0" u="none" strike="noStrike" cap="none" normalizeH="0" baseline="0" dirty="0" err="1" smtClean="0">
                <a:ln>
                  <a:noFill/>
                </a:ln>
                <a:solidFill>
                  <a:schemeClr val="tx1"/>
                </a:solidFill>
                <a:effectLst/>
                <a:latin typeface="Arial Narrow" pitchFamily="34" charset="0"/>
                <a:ea typeface="Times New Roman" pitchFamily="18" charset="0"/>
              </a:rPr>
              <a:t>Jūžintų</a:t>
            </a:r>
            <a:r>
              <a:rPr kumimoji="0" lang="lt-LT" sz="1600" b="0" i="0" u="none" strike="noStrike" cap="none" normalizeH="0" baseline="0" dirty="0" smtClean="0">
                <a:ln>
                  <a:noFill/>
                </a:ln>
                <a:solidFill>
                  <a:schemeClr val="tx1"/>
                </a:solidFill>
                <a:effectLst/>
                <a:latin typeface="Arial Narrow" pitchFamily="34" charset="0"/>
                <a:ea typeface="Times New Roman" pitchFamily="18" charset="0"/>
              </a:rPr>
              <a:t> seniūnijai, Panemunėlio seniūnijai,  Rokiškio kaimiškajai seniūnijai, </a:t>
            </a:r>
            <a:r>
              <a:rPr kumimoji="0" lang="lt-LT" sz="1600" b="0" i="0" u="none" strike="noStrike" cap="none" normalizeH="0" baseline="0" dirty="0" err="1" smtClean="0">
                <a:ln>
                  <a:noFill/>
                </a:ln>
                <a:solidFill>
                  <a:schemeClr val="tx1"/>
                </a:solidFill>
                <a:effectLst/>
                <a:latin typeface="Arial Narrow" pitchFamily="34" charset="0"/>
                <a:ea typeface="Times New Roman" pitchFamily="18" charset="0"/>
              </a:rPr>
              <a:t>Obelių</a:t>
            </a:r>
            <a:r>
              <a:rPr kumimoji="0" lang="lt-LT" sz="1600" b="0" i="0" u="none" strike="noStrike" cap="none" normalizeH="0" baseline="0" dirty="0" smtClean="0">
                <a:ln>
                  <a:noFill/>
                </a:ln>
                <a:solidFill>
                  <a:schemeClr val="tx1"/>
                </a:solidFill>
                <a:effectLst/>
                <a:latin typeface="Arial Narrow" pitchFamily="34" charset="0"/>
                <a:ea typeface="Times New Roman" pitchFamily="18" charset="0"/>
              </a:rPr>
              <a:t> seniūnijai, Juodupės seniūnijai, Kazliškio seniūnijai priklausančių pastatų vidaus patalpų bei išorės einamajam remontui. Kazliškio seniūnijos parkelyje taip </a:t>
            </a:r>
            <a:r>
              <a:rPr kumimoji="0" lang="lt-LT" sz="1600" b="0" i="0" u="none" strike="noStrike" cap="none" normalizeH="0" baseline="0" dirty="0" smtClean="0">
                <a:ln>
                  <a:noFill/>
                </a:ln>
                <a:solidFill>
                  <a:schemeClr val="tx1"/>
                </a:solidFill>
                <a:effectLst/>
                <a:latin typeface="Cambria" panose="02040503050406030204" pitchFamily="18" charset="0"/>
                <a:ea typeface="Times New Roman" pitchFamily="18" charset="0"/>
              </a:rPr>
              <a:t>pat sutvarkyta dalis pėsčiųjų takų, Kriaunų seniūnijos muziejuje įrengtas sanitarinį mazgas.</a:t>
            </a:r>
          </a:p>
          <a:p>
            <a:pPr lvl="0" algn="just" fontAlgn="base">
              <a:spcBef>
                <a:spcPct val="0"/>
              </a:spcBef>
              <a:spcAft>
                <a:spcPct val="0"/>
              </a:spcAft>
              <a:buFont typeface="Wingdings" pitchFamily="2" charset="2"/>
              <a:buChar char="v"/>
            </a:pPr>
            <a:r>
              <a:rPr lang="lt-LT" sz="1600" b="1" dirty="0" smtClean="0">
                <a:latin typeface="Arial Narrow" pitchFamily="34" charset="0"/>
              </a:rPr>
              <a:t>Pagal</a:t>
            </a:r>
            <a:r>
              <a:rPr lang="lt-LT" sz="1600" dirty="0" smtClean="0">
                <a:latin typeface="Arial Narrow" pitchFamily="34" charset="0"/>
              </a:rPr>
              <a:t> </a:t>
            </a:r>
            <a:r>
              <a:rPr lang="lt-LT" sz="1600" b="1" dirty="0" smtClean="0">
                <a:latin typeface="Arial Narrow" pitchFamily="34" charset="0"/>
              </a:rPr>
              <a:t>Kelių priežiūros ir plėtros programą </a:t>
            </a:r>
            <a:r>
              <a:rPr lang="lt-LT" sz="1600" b="1" dirty="0" err="1" smtClean="0">
                <a:latin typeface="Arial Narrow" pitchFamily="34" charset="0"/>
              </a:rPr>
              <a:t>greideriavimas</a:t>
            </a:r>
            <a:r>
              <a:rPr lang="lt-LT" sz="1600" b="1" dirty="0" smtClean="0">
                <a:latin typeface="Arial Narrow" pitchFamily="34" charset="0"/>
              </a:rPr>
              <a:t> </a:t>
            </a:r>
            <a:r>
              <a:rPr lang="lt-LT" sz="1600" dirty="0" smtClean="0">
                <a:latin typeface="Arial Narrow" pitchFamily="34" charset="0"/>
              </a:rPr>
              <a:t>2016 metais Rokiškio rajono savivaldybei iš viso buvo skirta 1574,9 tūkst. </a:t>
            </a:r>
            <a:r>
              <a:rPr lang="lt-LT" sz="1600" dirty="0" err="1" smtClean="0">
                <a:latin typeface="Arial Narrow" pitchFamily="34" charset="0"/>
              </a:rPr>
              <a:t>Eur</a:t>
            </a:r>
            <a:r>
              <a:rPr lang="lt-LT" sz="1600" dirty="0" smtClean="0">
                <a:latin typeface="Arial Narrow" pitchFamily="34" charset="0"/>
              </a:rPr>
              <a:t>. Iš jų: skaičiuojamųjų lėšų – 1374,9 tūkst. </a:t>
            </a:r>
            <a:r>
              <a:rPr lang="lt-LT" sz="1600" dirty="0" err="1" smtClean="0">
                <a:latin typeface="Arial Narrow" pitchFamily="34" charset="0"/>
              </a:rPr>
              <a:t>Eur</a:t>
            </a:r>
            <a:r>
              <a:rPr lang="lt-LT" sz="1600" dirty="0" smtClean="0">
                <a:latin typeface="Arial Narrow" pitchFamily="34" charset="0"/>
              </a:rPr>
              <a:t> , tikslinio finansavimo – 200,0 tūkst. </a:t>
            </a:r>
            <a:r>
              <a:rPr lang="lt-LT" sz="1600" dirty="0" err="1" smtClean="0">
                <a:latin typeface="Arial Narrow" pitchFamily="34" charset="0"/>
              </a:rPr>
              <a:t>Eur</a:t>
            </a:r>
            <a:r>
              <a:rPr lang="lt-LT" sz="1600" dirty="0" smtClean="0">
                <a:latin typeface="Arial Narrow" pitchFamily="34" charset="0"/>
              </a:rPr>
              <a:t> </a:t>
            </a:r>
          </a:p>
          <a:p>
            <a:pPr algn="just" fontAlgn="base">
              <a:spcBef>
                <a:spcPct val="0"/>
              </a:spcBef>
              <a:spcAft>
                <a:spcPct val="0"/>
              </a:spcAft>
              <a:buFont typeface="Wingdings" pitchFamily="2" charset="2"/>
              <a:buChar char="v"/>
            </a:pPr>
            <a:r>
              <a:rPr lang="lt-LT" sz="1600" dirty="0" smtClean="0">
                <a:latin typeface="Arial Narrow" pitchFamily="34" charset="0"/>
              </a:rPr>
              <a:t>Tikslinės lėšos panaudotos kelio Rokiškis–Kavoliškis kapitaliniam remontui.</a:t>
            </a:r>
            <a:endParaRPr lang="en-US" sz="1600" dirty="0" smtClean="0">
              <a:latin typeface="Albertus Extra Bold" panose="020E0802040304020204" pitchFamily="34" charset="0"/>
            </a:endParaRPr>
          </a:p>
          <a:p>
            <a:pPr lvl="0" algn="just" fontAlgn="base">
              <a:spcBef>
                <a:spcPct val="0"/>
              </a:spcBef>
              <a:spcAft>
                <a:spcPct val="0"/>
              </a:spcAft>
              <a:buFont typeface="Wingdings" pitchFamily="2" charset="2"/>
              <a:buChar char="v"/>
            </a:pPr>
            <a:r>
              <a:rPr lang="lt-LT" sz="1600" dirty="0" smtClean="0">
                <a:latin typeface="Arial Narrow" pitchFamily="34" charset="0"/>
              </a:rPr>
              <a:t>Skaičiuojamosios lėšos panaudotos Rokiškio rajono seniūnijose esančių eismo reguliavimo ir saugumo didinimo priemonių priežiūrai bei diegimui, rajono keliams ir gatvėms lyginti, žvyruoti, asfalto duobėms taisyti, kelkraščiams, grioviams ir pralaidoms remontuoti, Rokiškio miesto gatvių priežiūrai žiemos sezono metu (iš viso 673,29 tūkst. </a:t>
            </a:r>
            <a:r>
              <a:rPr lang="lt-LT" sz="1600" dirty="0" err="1" smtClean="0">
                <a:latin typeface="Arial Narrow" pitchFamily="34" charset="0"/>
              </a:rPr>
              <a:t>Eur</a:t>
            </a:r>
            <a:r>
              <a:rPr lang="lt-LT" sz="1600" dirty="0" smtClean="0">
                <a:latin typeface="Arial Narrow" pitchFamily="34" charset="0"/>
              </a:rPr>
              <a:t>). Nutiesta nauja Perkūno gatvės atkarpa (145,3 tūkst. </a:t>
            </a:r>
            <a:r>
              <a:rPr lang="lt-LT" sz="1600" dirty="0" err="1" smtClean="0">
                <a:latin typeface="Arial Narrow" pitchFamily="34" charset="0"/>
              </a:rPr>
              <a:t>Eur</a:t>
            </a:r>
            <a:r>
              <a:rPr lang="lt-LT" sz="1600" dirty="0" smtClean="0">
                <a:latin typeface="Arial Narrow" pitchFamily="34" charset="0"/>
              </a:rPr>
              <a:t>), išasfaltuota Lašų k. </a:t>
            </a:r>
            <a:r>
              <a:rPr lang="lt-LT" sz="1600" dirty="0" err="1" smtClean="0">
                <a:latin typeface="Arial Narrow" pitchFamily="34" charset="0"/>
              </a:rPr>
              <a:t>Petrešiūnų</a:t>
            </a:r>
            <a:r>
              <a:rPr lang="lt-LT" sz="1600" dirty="0" smtClean="0">
                <a:latin typeface="Arial Narrow" pitchFamily="34" charset="0"/>
              </a:rPr>
              <a:t> gatvė (71,2 tūkst. </a:t>
            </a:r>
            <a:r>
              <a:rPr lang="lt-LT" sz="1600" dirty="0" err="1" smtClean="0">
                <a:latin typeface="Arial Narrow" pitchFamily="34" charset="0"/>
              </a:rPr>
              <a:t>Eur</a:t>
            </a:r>
            <a:r>
              <a:rPr lang="lt-LT" sz="1600" dirty="0" smtClean="0">
                <a:latin typeface="Arial Narrow" pitchFamily="34" charset="0"/>
              </a:rPr>
              <a:t>)</a:t>
            </a:r>
          </a:p>
          <a:p>
            <a:pPr lvl="0" algn="just" fontAlgn="base">
              <a:spcBef>
                <a:spcPct val="0"/>
              </a:spcBef>
              <a:spcAft>
                <a:spcPct val="0"/>
              </a:spcAft>
              <a:buFont typeface="Wingdings" pitchFamily="2" charset="2"/>
              <a:buChar char="v"/>
            </a:pPr>
            <a:r>
              <a:rPr lang="lt-LT" sz="1600" dirty="0" smtClean="0">
                <a:latin typeface="Arial Narrow" pitchFamily="34" charset="0"/>
              </a:rPr>
              <a:t>Atnaujinta esama asfalto danga kapitališkai suremontavus </a:t>
            </a:r>
            <a:r>
              <a:rPr lang="lt-LT" sz="1600" dirty="0" err="1" smtClean="0">
                <a:latin typeface="Arial Narrow" pitchFamily="34" charset="0"/>
              </a:rPr>
              <a:t>Sėlynės</a:t>
            </a:r>
            <a:r>
              <a:rPr lang="lt-LT" sz="1600" dirty="0" smtClean="0">
                <a:latin typeface="Arial Narrow" pitchFamily="34" charset="0"/>
              </a:rPr>
              <a:t> k. </a:t>
            </a:r>
            <a:r>
              <a:rPr lang="lt-LT" sz="1600" dirty="0" err="1" smtClean="0">
                <a:latin typeface="Arial Narrow" pitchFamily="34" charset="0"/>
              </a:rPr>
              <a:t>Litviniškio</a:t>
            </a:r>
            <a:r>
              <a:rPr lang="lt-LT" sz="1600" dirty="0" smtClean="0">
                <a:latin typeface="Arial Narrow" pitchFamily="34" charset="0"/>
              </a:rPr>
              <a:t>, </a:t>
            </a:r>
            <a:r>
              <a:rPr lang="lt-LT" sz="1600" dirty="0" err="1" smtClean="0">
                <a:latin typeface="Arial Narrow" pitchFamily="34" charset="0"/>
              </a:rPr>
              <a:t>Obelių</a:t>
            </a:r>
            <a:r>
              <a:rPr lang="lt-LT" sz="1600" dirty="0" smtClean="0">
                <a:latin typeface="Arial Narrow" pitchFamily="34" charset="0"/>
              </a:rPr>
              <a:t> Stoties ir Rokiškio miesto Stoties gatves, dalį kelio Rokiškis-Kavoliškis (viso 356,38 tūkst. </a:t>
            </a:r>
            <a:r>
              <a:rPr lang="lt-LT" sz="1600" dirty="0" err="1" smtClean="0">
                <a:latin typeface="Arial Narrow" pitchFamily="34" charset="0"/>
              </a:rPr>
              <a:t>Eur</a:t>
            </a:r>
            <a:r>
              <a:rPr lang="lt-LT" sz="1600" dirty="0" smtClean="0">
                <a:latin typeface="Arial Narrow" pitchFamily="34" charset="0"/>
              </a:rPr>
              <a:t>).</a:t>
            </a:r>
          </a:p>
          <a:p>
            <a:pPr lvl="0" algn="just" fontAlgn="base">
              <a:spcBef>
                <a:spcPct val="0"/>
              </a:spcBef>
              <a:spcAft>
                <a:spcPct val="0"/>
              </a:spcAft>
              <a:buFont typeface="Wingdings" pitchFamily="2" charset="2"/>
              <a:buChar char="v"/>
            </a:pPr>
            <a:r>
              <a:rPr lang="lt-LT" sz="1600" dirty="0" smtClean="0">
                <a:latin typeface="Arial Narrow" pitchFamily="34" charset="0"/>
              </a:rPr>
              <a:t> Išplatintos automobilių stovėjimo aikštelės prie Rokiškio rajono ligoninės ir mokyklos-darželio „Ąžuoliukas“, </a:t>
            </a:r>
          </a:p>
          <a:p>
            <a:pPr lvl="0" algn="just" fontAlgn="base">
              <a:spcBef>
                <a:spcPct val="0"/>
              </a:spcBef>
              <a:spcAft>
                <a:spcPct val="0"/>
              </a:spcAft>
              <a:buFont typeface="Wingdings" pitchFamily="2" charset="2"/>
              <a:buChar char="v"/>
            </a:pPr>
            <a:r>
              <a:rPr lang="lt-LT" sz="1600" dirty="0" smtClean="0">
                <a:latin typeface="Arial Narrow" pitchFamily="34" charset="0"/>
              </a:rPr>
              <a:t>įrengtas naujas pėsčiųjų takas Rokiškio miesto Taikos gatvėje (viso 139,84 tūkst. </a:t>
            </a:r>
            <a:r>
              <a:rPr lang="lt-LT" sz="1600" dirty="0" err="1" smtClean="0">
                <a:latin typeface="Arial Narrow" pitchFamily="34" charset="0"/>
              </a:rPr>
              <a:t>Eur</a:t>
            </a:r>
            <a:r>
              <a:rPr lang="lt-LT" sz="1600" dirty="0" smtClean="0">
                <a:latin typeface="Arial Narrow" pitchFamily="34" charset="0"/>
              </a:rPr>
              <a:t>).</a:t>
            </a:r>
          </a:p>
          <a:p>
            <a:r>
              <a:rPr lang="lt-LT" sz="1600" dirty="0" smtClean="0">
                <a:latin typeface="Arial Narrow" pitchFamily="34" charset="0"/>
              </a:rPr>
              <a:t>Parengta 13 techninių projektų žvyrkelių asfaltavimui, asfalto dangos atnaujinimui ar infrastruktūros plėtrai Rokiškio miesto Pergalės, Pavasario, Kalnų ir Kęstučio gatvėse, Pandėlio Sodų ir </a:t>
            </a:r>
            <a:r>
              <a:rPr lang="lt-LT" sz="1600" dirty="0" err="1" smtClean="0">
                <a:latin typeface="Arial Narrow" pitchFamily="34" charset="0"/>
              </a:rPr>
              <a:t>Puodžialaukės</a:t>
            </a:r>
            <a:r>
              <a:rPr lang="lt-LT" sz="1600" dirty="0" smtClean="0">
                <a:latin typeface="Arial Narrow" pitchFamily="34" charset="0"/>
              </a:rPr>
              <a:t> gatvėse, Laibgalių kaimo Šilo ir Lauko gatvėse, </a:t>
            </a:r>
            <a:r>
              <a:rPr lang="lt-LT" sz="1600" dirty="0" err="1" smtClean="0">
                <a:latin typeface="Arial Narrow" pitchFamily="34" charset="0"/>
              </a:rPr>
              <a:t>Sėlynės</a:t>
            </a:r>
            <a:r>
              <a:rPr lang="lt-LT" sz="1600" dirty="0" smtClean="0">
                <a:latin typeface="Arial Narrow" pitchFamily="34" charset="0"/>
              </a:rPr>
              <a:t> kaimo L. Grigonio gatvėje, </a:t>
            </a:r>
            <a:r>
              <a:rPr lang="lt-LT" sz="1600" dirty="0" err="1" smtClean="0">
                <a:latin typeface="Arial Narrow" pitchFamily="34" charset="0"/>
              </a:rPr>
              <a:t>Obelių</a:t>
            </a:r>
            <a:r>
              <a:rPr lang="lt-LT" sz="1600" dirty="0" smtClean="0">
                <a:latin typeface="Arial Narrow" pitchFamily="34" charset="0"/>
              </a:rPr>
              <a:t> Stoties, </a:t>
            </a:r>
            <a:r>
              <a:rPr lang="lt-LT" sz="1600" dirty="0" err="1" smtClean="0">
                <a:latin typeface="Arial Narrow" pitchFamily="34" charset="0"/>
              </a:rPr>
              <a:t>Žvėrinčiaus</a:t>
            </a:r>
            <a:r>
              <a:rPr lang="lt-LT" sz="1600" dirty="0" smtClean="0">
                <a:latin typeface="Arial Narrow" pitchFamily="34" charset="0"/>
              </a:rPr>
              <a:t> ir J. Vienožinskio gatvėse, Kavoliškio Kalno gatvėje (37,4 tūkst. </a:t>
            </a:r>
            <a:r>
              <a:rPr lang="lt-LT" sz="1600" dirty="0" err="1" smtClean="0">
                <a:latin typeface="Arial Narrow" pitchFamily="34" charset="0"/>
              </a:rPr>
              <a:t>Eur</a:t>
            </a:r>
            <a:r>
              <a:rPr lang="lt-LT" sz="1600" dirty="0" smtClean="0">
                <a:latin typeface="Arial Narrow" pitchFamily="34" charset="0"/>
              </a:rPr>
              <a:t>).  </a:t>
            </a:r>
            <a:endParaRPr lang="en-US" sz="1600" dirty="0" smtClean="0">
              <a:latin typeface="Albertus Extra Bold" panose="020E0802040304020204" pitchFamily="34" charset="0"/>
            </a:endParaRPr>
          </a:p>
          <a:p>
            <a:r>
              <a:rPr lang="lt-LT" sz="1600" dirty="0" smtClean="0"/>
              <a:t> </a:t>
            </a:r>
            <a:endParaRPr lang="en-US" sz="1600" dirty="0" smtClean="0">
              <a:latin typeface="Albertus Extra Bold" panose="020E0802040304020204" pitchFamily="34" charset="0"/>
            </a:endParaRPr>
          </a:p>
          <a:p>
            <a:pPr lvl="0" algn="just" fontAlgn="base">
              <a:spcBef>
                <a:spcPct val="0"/>
              </a:spcBef>
              <a:spcAft>
                <a:spcPct val="0"/>
              </a:spcAft>
              <a:buFont typeface="Wingdings" pitchFamily="2" charset="2"/>
              <a:buChar char="v"/>
            </a:pPr>
            <a:endParaRPr lang="lt-LT" sz="1600" dirty="0" smtClean="0">
              <a:latin typeface="Arial Narrow" pitchFamily="34" charset="0"/>
            </a:endParaRPr>
          </a:p>
          <a:p>
            <a:pPr lvl="0" algn="just" fontAlgn="base">
              <a:spcBef>
                <a:spcPct val="0"/>
              </a:spcBef>
              <a:spcAft>
                <a:spcPct val="0"/>
              </a:spcAft>
              <a:buFont typeface="Wingdings" pitchFamily="2" charset="2"/>
              <a:buChar char="v"/>
            </a:pPr>
            <a:endParaRPr kumimoji="0" lang="lt-LT" sz="1600" b="0" i="0" u="none" strike="noStrike" cap="none" normalizeH="0" baseline="0" dirty="0" smtClean="0">
              <a:ln>
                <a:noFill/>
              </a:ln>
              <a:solidFill>
                <a:schemeClr val="tx1"/>
              </a:solidFill>
              <a:effectLst/>
              <a:latin typeface="Arial Narrow"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395536" y="260648"/>
            <a:ext cx="8229600" cy="720080"/>
          </a:xfrm>
        </p:spPr>
        <p:txBody>
          <a:bodyPr>
            <a:normAutofit fontScale="90000"/>
          </a:bodyPr>
          <a:lstStyle/>
          <a:p>
            <a:pPr algn="ctr"/>
            <a:r>
              <a:rPr lang="lt-LT" sz="2000" b="1" dirty="0" smtClean="0">
                <a:latin typeface="Arial Narrow" pitchFamily="34" charset="0"/>
              </a:rPr>
              <a:t/>
            </a:r>
            <a:br>
              <a:rPr lang="lt-LT" sz="2000" b="1" dirty="0" smtClean="0">
                <a:latin typeface="Arial Narrow" pitchFamily="34" charset="0"/>
              </a:rPr>
            </a:br>
            <a:r>
              <a:rPr lang="lt-LT" sz="2000" b="1" dirty="0" smtClean="0">
                <a:latin typeface="Arial Narrow" pitchFamily="34" charset="0"/>
              </a:rPr>
              <a:t>6 </a:t>
            </a:r>
            <a:r>
              <a:rPr lang="lt-LT" sz="2000" b="1" dirty="0">
                <a:latin typeface="Arial Narrow" pitchFamily="34" charset="0"/>
              </a:rPr>
              <a:t>programa KAIMO PLĖTROS, APLINKOS APSAUGOS IR VERSLO SKATINIMAS</a:t>
            </a:r>
            <a:endParaRPr lang="lt-LT" sz="2000" dirty="0">
              <a:latin typeface="Arial Narrow" pitchFamily="34" charset="0"/>
            </a:endParaRPr>
          </a:p>
        </p:txBody>
      </p:sp>
      <p:sp>
        <p:nvSpPr>
          <p:cNvPr id="3" name="Turinio vietos rezervavimo ženklas 2"/>
          <p:cNvSpPr>
            <a:spLocks noGrp="1"/>
          </p:cNvSpPr>
          <p:nvPr>
            <p:ph idx="1"/>
          </p:nvPr>
        </p:nvSpPr>
        <p:spPr>
          <a:xfrm>
            <a:off x="827584" y="1124744"/>
            <a:ext cx="7859216" cy="5230816"/>
          </a:xfrm>
        </p:spPr>
        <p:txBody>
          <a:bodyPr>
            <a:normAutofit/>
          </a:bodyPr>
          <a:lstStyle/>
          <a:p>
            <a:pPr>
              <a:buNone/>
            </a:pPr>
            <a:r>
              <a:rPr lang="lt-LT" sz="1900" dirty="0">
                <a:latin typeface="Arial Narrow" pitchFamily="34" charset="0"/>
              </a:rPr>
              <a:t>Po patikslinimų asignavimai išaugo: </a:t>
            </a:r>
            <a:r>
              <a:rPr lang="lt-LT" sz="1900" dirty="0" smtClean="0">
                <a:latin typeface="Arial Narrow" pitchFamily="34" charset="0"/>
              </a:rPr>
              <a:t>47,2 </a:t>
            </a:r>
            <a:r>
              <a:rPr lang="lt-LT" sz="1900" dirty="0">
                <a:latin typeface="Arial Narrow" pitchFamily="34" charset="0"/>
              </a:rPr>
              <a:t>tūkst. </a:t>
            </a:r>
            <a:r>
              <a:rPr lang="lt-LT" sz="1900" dirty="0" smtClean="0">
                <a:latin typeface="Arial Narrow" pitchFamily="34" charset="0"/>
              </a:rPr>
              <a:t>Eurų SB, </a:t>
            </a:r>
            <a:r>
              <a:rPr lang="lt-LT" sz="1900" dirty="0">
                <a:latin typeface="Arial Narrow" pitchFamily="34" charset="0"/>
              </a:rPr>
              <a:t>iš </a:t>
            </a:r>
            <a:r>
              <a:rPr lang="lt-LT" sz="1900" dirty="0" smtClean="0">
                <a:latin typeface="Arial Narrow" pitchFamily="34" charset="0"/>
              </a:rPr>
              <a:t>kurių( 37,2 nuostolingų maršrutų išlaidoms kompensuoti, 10,0 pavojingų, </a:t>
            </a:r>
            <a:r>
              <a:rPr lang="lt-LT" sz="1900" dirty="0" err="1" smtClean="0">
                <a:latin typeface="Arial Narrow" pitchFamily="34" charset="0"/>
              </a:rPr>
              <a:t>didžiagabaričių</a:t>
            </a:r>
            <a:r>
              <a:rPr lang="lt-LT" sz="1900" dirty="0" smtClean="0">
                <a:latin typeface="Arial Narrow" pitchFamily="34" charset="0"/>
              </a:rPr>
              <a:t> ir asbesto turinčių atliekų surinkimas ir sutvarkymas) </a:t>
            </a:r>
            <a:r>
              <a:rPr lang="lt-LT" sz="1900" dirty="0">
                <a:latin typeface="Arial Narrow" pitchFamily="34" charset="0"/>
              </a:rPr>
              <a:t/>
            </a:r>
            <a:br>
              <a:rPr lang="lt-LT" sz="1900" dirty="0">
                <a:latin typeface="Arial Narrow" pitchFamily="34" charset="0"/>
              </a:rPr>
            </a:br>
            <a:r>
              <a:rPr lang="lt-LT" sz="1800" dirty="0" smtClean="0">
                <a:latin typeface="Arial Narrow" pitchFamily="34" charset="0"/>
              </a:rPr>
              <a:t>Buvo vykdoma 13 priemonių;</a:t>
            </a:r>
          </a:p>
          <a:p>
            <a:pPr>
              <a:buFont typeface="Wingdings" pitchFamily="2" charset="2"/>
              <a:buChar char="v"/>
            </a:pPr>
            <a:r>
              <a:rPr lang="lt-LT" sz="1800" dirty="0" smtClean="0">
                <a:latin typeface="Arial Narrow" pitchFamily="34" charset="0"/>
              </a:rPr>
              <a:t> iš jų   </a:t>
            </a:r>
            <a:r>
              <a:rPr lang="lt-LT" sz="1800" dirty="0">
                <a:latin typeface="Arial Narrow" pitchFamily="34" charset="0"/>
              </a:rPr>
              <a:t>7 priemonės buvo įgyvendintos 100 proc. (tai sudaro 54 proc. nuo visų planuotų programos priemonių</a:t>
            </a:r>
            <a:r>
              <a:rPr lang="lt-LT" sz="1800" dirty="0" smtClean="0">
                <a:latin typeface="Arial Narrow" pitchFamily="34" charset="0"/>
              </a:rPr>
              <a:t>)</a:t>
            </a:r>
          </a:p>
          <a:p>
            <a:pPr>
              <a:buFont typeface="Wingdings" pitchFamily="2" charset="2"/>
              <a:buChar char="v"/>
            </a:pPr>
            <a:r>
              <a:rPr lang="lt-LT" sz="1800" dirty="0" smtClean="0">
                <a:latin typeface="Arial Narrow" pitchFamily="34" charset="0"/>
              </a:rPr>
              <a:t> </a:t>
            </a:r>
            <a:r>
              <a:rPr lang="lt-LT" sz="1800" dirty="0">
                <a:latin typeface="Arial Narrow" pitchFamily="34" charset="0"/>
              </a:rPr>
              <a:t>3 priemonės buvo įgyvendintos mažiau kaip 100 proc. (tai sudaro 23 proc. nuo visų planuotų programos priemonių</a:t>
            </a:r>
            <a:r>
              <a:rPr lang="lt-LT" sz="1800" dirty="0" smtClean="0">
                <a:latin typeface="Arial Narrow" pitchFamily="34" charset="0"/>
              </a:rPr>
              <a:t>)</a:t>
            </a:r>
          </a:p>
          <a:p>
            <a:pPr>
              <a:buFont typeface="Wingdings" pitchFamily="2" charset="2"/>
              <a:buChar char="v"/>
            </a:pPr>
            <a:r>
              <a:rPr lang="lt-LT" sz="1800" dirty="0" smtClean="0">
                <a:latin typeface="Arial Narrow" pitchFamily="34" charset="0"/>
              </a:rPr>
              <a:t> </a:t>
            </a:r>
            <a:r>
              <a:rPr lang="lt-LT" sz="1800" dirty="0">
                <a:latin typeface="Arial Narrow" pitchFamily="34" charset="0"/>
              </a:rPr>
              <a:t>3 priemonės, įgyvendintos daugiau nei 100 proc. (tai sudaro 23 proc. nuo visų planuotų programos priemonių) </a:t>
            </a:r>
            <a:endParaRPr lang="lt-LT" sz="1800" dirty="0" smtClean="0">
              <a:latin typeface="Arial Narrow" panose="020B0606020202030204" pitchFamily="34" charset="0"/>
            </a:endParaRPr>
          </a:p>
          <a:p>
            <a:pPr>
              <a:buFont typeface="Wingdings" pitchFamily="2" charset="2"/>
              <a:buChar char="v"/>
            </a:pPr>
            <a:r>
              <a:rPr lang="lt-LT" sz="1800" dirty="0" smtClean="0">
                <a:latin typeface="Arial Narrow" panose="020B0606020202030204" pitchFamily="34" charset="0"/>
              </a:rPr>
              <a:t>PASTABOS: daugiau </a:t>
            </a:r>
            <a:r>
              <a:rPr lang="lt-LT" sz="1800" dirty="0">
                <a:latin typeface="Arial Narrow" panose="020B0606020202030204" pitchFamily="34" charset="0"/>
              </a:rPr>
              <a:t>investuoti ne į drenažo, bet į griovių </a:t>
            </a:r>
            <a:r>
              <a:rPr lang="lt-LT" sz="1800" dirty="0" smtClean="0">
                <a:latin typeface="Arial Narrow" panose="020B0606020202030204" pitchFamily="34" charset="0"/>
              </a:rPr>
              <a:t>remontą,</a:t>
            </a:r>
            <a:r>
              <a:rPr lang="lt-LT" sz="1800" dirty="0"/>
              <a:t> </a:t>
            </a:r>
            <a:r>
              <a:rPr lang="lt-LT" sz="1800" dirty="0">
                <a:latin typeface="Arial Narrow" panose="020B0606020202030204" pitchFamily="34" charset="0"/>
              </a:rPr>
              <a:t>nes griovių būklė labiau įtakoja bendrą melioracijos sistemos veikimą.</a:t>
            </a:r>
            <a:r>
              <a:rPr lang="lt-LT" sz="1800" dirty="0"/>
              <a:t> </a:t>
            </a:r>
            <a:r>
              <a:rPr lang="lt-LT" sz="1800" dirty="0" smtClean="0">
                <a:latin typeface="Arial Narrow" panose="020B0606020202030204" pitchFamily="34" charset="0"/>
              </a:rPr>
              <a:t> </a:t>
            </a:r>
            <a:r>
              <a:rPr lang="lt-LT" sz="1800" dirty="0">
                <a:latin typeface="Arial Narrow" panose="020B0606020202030204" pitchFamily="34" charset="0"/>
              </a:rPr>
              <a:t>2.1.1. Aplinkos apsaugos rėmimo specialioji </a:t>
            </a:r>
            <a:r>
              <a:rPr lang="lt-LT" sz="1800" dirty="0" smtClean="0">
                <a:latin typeface="Arial Narrow" panose="020B0606020202030204" pitchFamily="34" charset="0"/>
              </a:rPr>
              <a:t>programa - lėšų </a:t>
            </a:r>
            <a:r>
              <a:rPr lang="lt-LT" sz="1800" dirty="0">
                <a:latin typeface="Arial Narrow" panose="020B0606020202030204" pitchFamily="34" charset="0"/>
              </a:rPr>
              <a:t>panaudojimas, proc. Lėšas paskirsto Rokiškio rajono savivaldybės administracijos direktoriaus 2015-11-17 įsakymu </a:t>
            </a:r>
            <a:r>
              <a:rPr lang="lt-LT" sz="1800" dirty="0" err="1">
                <a:latin typeface="Arial Narrow" panose="020B0606020202030204" pitchFamily="34" charset="0"/>
              </a:rPr>
              <a:t>Nr.AV-935</a:t>
            </a:r>
            <a:r>
              <a:rPr lang="lt-LT" sz="1800" dirty="0">
                <a:latin typeface="Arial Narrow" panose="020B0606020202030204" pitchFamily="34" charset="0"/>
              </a:rPr>
              <a:t> „Dėl darbo grupės Rokiškio rajono savivaldybės aplinkos apsaugos rėmimo specialiosios programos priemonių lėšoms paskirstyti sudarymo“ sudaryta darbo grupė, kuri sprendžia finansavimą.</a:t>
            </a:r>
          </a:p>
          <a:p>
            <a:endParaRPr lang="lt-LT" dirty="0"/>
          </a:p>
        </p:txBody>
      </p:sp>
    </p:spTree>
    <p:extLst>
      <p:ext uri="{BB962C8B-B14F-4D97-AF65-F5344CB8AC3E}">
        <p14:creationId xmlns:p14="http://schemas.microsoft.com/office/powerpoint/2010/main" val="1045323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tačiakampis 2"/>
          <p:cNvSpPr/>
          <p:nvPr/>
        </p:nvSpPr>
        <p:spPr>
          <a:xfrm>
            <a:off x="755576" y="1988840"/>
            <a:ext cx="7776864" cy="1477328"/>
          </a:xfrm>
          <a:prstGeom prst="rect">
            <a:avLst/>
          </a:prstGeom>
        </p:spPr>
        <p:txBody>
          <a:bodyPr wrap="square">
            <a:spAutoFit/>
          </a:bodyPr>
          <a:lstStyle/>
          <a:p>
            <a:r>
              <a:rPr lang="lt-LT" b="1" dirty="0">
                <a:latin typeface="Arial Narrow" panose="020B0606020202030204" pitchFamily="34" charset="0"/>
              </a:rPr>
              <a:t>Rezultato vertinimo  </a:t>
            </a:r>
            <a:r>
              <a:rPr lang="lt-LT" b="1" dirty="0" smtClean="0">
                <a:latin typeface="Arial Narrow" panose="020B0606020202030204" pitchFamily="34" charset="0"/>
              </a:rPr>
              <a:t>kriterijus -  </a:t>
            </a:r>
            <a:r>
              <a:rPr lang="lt-LT" dirty="0">
                <a:latin typeface="Arial Narrow" panose="020B0606020202030204" pitchFamily="34" charset="0"/>
              </a:rPr>
              <a:t>Atnaujintų melioracijos sistemų ploto dalis tarp viso melioruoto ploto, 1, 5  proc. Rezultatui pasiekti reikalingas ES arba valstybės finansavimas. </a:t>
            </a:r>
          </a:p>
          <a:p>
            <a:r>
              <a:rPr lang="lt-LT" dirty="0">
                <a:latin typeface="Arial Narrow" panose="020B0606020202030204" pitchFamily="34" charset="0"/>
              </a:rPr>
              <a:t>Paramą gavusių SVV / žemės ūkio subjektų skaičiaus pokytis (lyginant su ankstesniais metais), proc.15/10</a:t>
            </a:r>
          </a:p>
          <a:p>
            <a:r>
              <a:rPr lang="lt-LT" dirty="0" smtClean="0">
                <a:latin typeface="Arial Narrow" panose="020B0606020202030204" pitchFamily="34" charset="0"/>
              </a:rPr>
              <a:t>Rezultatui </a:t>
            </a:r>
            <a:r>
              <a:rPr lang="lt-LT" dirty="0">
                <a:latin typeface="Arial Narrow" panose="020B0606020202030204" pitchFamily="34" charset="0"/>
              </a:rPr>
              <a:t>pasiekti reikalingas ES arba valstybės finansavimas. </a:t>
            </a:r>
          </a:p>
        </p:txBody>
      </p:sp>
      <p:sp>
        <p:nvSpPr>
          <p:cNvPr id="2" name="Stačiakampis 1"/>
          <p:cNvSpPr/>
          <p:nvPr/>
        </p:nvSpPr>
        <p:spPr>
          <a:xfrm>
            <a:off x="1043608" y="1052737"/>
            <a:ext cx="7200800" cy="646331"/>
          </a:xfrm>
          <a:prstGeom prst="rect">
            <a:avLst/>
          </a:prstGeom>
        </p:spPr>
        <p:txBody>
          <a:bodyPr wrap="square">
            <a:spAutoFit/>
          </a:bodyPr>
          <a:lstStyle/>
          <a:p>
            <a:r>
              <a:rPr lang="lt-LT" b="1" dirty="0" smtClean="0">
                <a:latin typeface="Arial Narrow" panose="020B0606020202030204" pitchFamily="34" charset="0"/>
              </a:rPr>
              <a:t>Efekto  vertinimo kriterijus</a:t>
            </a:r>
            <a:r>
              <a:rPr lang="lt-LT" dirty="0" smtClean="0">
                <a:latin typeface="Arial Narrow" panose="020B0606020202030204" pitchFamily="34" charset="0"/>
              </a:rPr>
              <a:t> - Bendrosios </a:t>
            </a:r>
            <a:r>
              <a:rPr lang="lt-LT" dirty="0">
                <a:latin typeface="Arial Narrow" panose="020B0606020202030204" pitchFamily="34" charset="0"/>
              </a:rPr>
              <a:t>žemės ūkio produkcijos vertės pokytis, proc</a:t>
            </a:r>
            <a:r>
              <a:rPr lang="lt-LT" dirty="0" smtClean="0">
                <a:latin typeface="Arial Narrow" panose="020B0606020202030204" pitchFamily="34" charset="0"/>
              </a:rPr>
              <a:t>. 5/5 (lyginant </a:t>
            </a:r>
            <a:r>
              <a:rPr lang="lt-LT" dirty="0">
                <a:latin typeface="Arial Narrow" panose="020B0606020202030204" pitchFamily="34" charset="0"/>
              </a:rPr>
              <a:t>su ankstesniais metais)</a:t>
            </a:r>
          </a:p>
        </p:txBody>
      </p:sp>
    </p:spTree>
    <p:extLst>
      <p:ext uri="{BB962C8B-B14F-4D97-AF65-F5344CB8AC3E}">
        <p14:creationId xmlns:p14="http://schemas.microsoft.com/office/powerpoint/2010/main" val="40936340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755576" y="548680"/>
            <a:ext cx="7704856" cy="4392488"/>
          </a:xfrm>
        </p:spPr>
        <p:txBody>
          <a:bodyPr/>
          <a:lstStyle/>
          <a:p>
            <a:r>
              <a:rPr lang="lt-LT" sz="2400" dirty="0" smtClean="0">
                <a:latin typeface="Baskerville Old Face" panose="02020602080505020303" pitchFamily="18" charset="0"/>
              </a:rPr>
              <a:t/>
            </a:r>
            <a:br>
              <a:rPr lang="lt-LT" sz="2400" dirty="0" smtClean="0">
                <a:latin typeface="Baskerville Old Face" panose="02020602080505020303" pitchFamily="18" charset="0"/>
              </a:rPr>
            </a:br>
            <a:r>
              <a:rPr lang="lt-LT" sz="2400" dirty="0">
                <a:latin typeface="Baskerville Old Face" panose="02020602080505020303" pitchFamily="18" charset="0"/>
              </a:rPr>
              <a:t/>
            </a:r>
            <a:br>
              <a:rPr lang="lt-LT" sz="2400" dirty="0">
                <a:latin typeface="Baskerville Old Face" panose="02020602080505020303" pitchFamily="18" charset="0"/>
              </a:rPr>
            </a:br>
            <a:r>
              <a:rPr lang="lt-LT" sz="2400" dirty="0" smtClean="0">
                <a:latin typeface="Baskerville Old Face" panose="02020602080505020303" pitchFamily="18" charset="0"/>
              </a:rPr>
              <a:t/>
            </a:r>
            <a:br>
              <a:rPr lang="lt-LT" sz="2400" dirty="0" smtClean="0">
                <a:latin typeface="Baskerville Old Face" panose="02020602080505020303" pitchFamily="18" charset="0"/>
              </a:rPr>
            </a:br>
            <a:r>
              <a:rPr lang="lt-LT" sz="2000" dirty="0" smtClean="0">
                <a:latin typeface="Baskerville Old Face" panose="02020602080505020303" pitchFamily="18" charset="0"/>
              </a:rPr>
              <a:t>Parengta </a:t>
            </a:r>
            <a:r>
              <a:rPr lang="lt-LT" sz="2000" dirty="0">
                <a:latin typeface="Baskerville Old Face" panose="02020602080505020303" pitchFamily="18" charset="0"/>
              </a:rPr>
              <a:t>Rokiškio rajono savivaldybės </a:t>
            </a:r>
            <a:r>
              <a:rPr lang="lt-LT" sz="2000" dirty="0" smtClean="0">
                <a:latin typeface="Baskerville Old Face" panose="02020602080505020303" pitchFamily="18" charset="0"/>
              </a:rPr>
              <a:t>2016–2018 </a:t>
            </a:r>
            <a:r>
              <a:rPr lang="lt-LT" sz="2000" dirty="0">
                <a:latin typeface="Baskerville Old Face" panose="02020602080505020303" pitchFamily="18" charset="0"/>
              </a:rPr>
              <a:t>m. strateginio veiklos plano 2016 metų ataskaita leis visuomenei susipažinti su savivaldybės įgyvendintomis per 2016 m. trumpalaikio planavimo programų priemonėmis, efektyviau planuoti savivaldybės veiklą, sudarys sąlygas tinkamam rajono plėtros procesų formavimui, vykdymui ir kontrolei</a:t>
            </a:r>
          </a:p>
        </p:txBody>
      </p:sp>
    </p:spTree>
    <p:extLst>
      <p:ext uri="{BB962C8B-B14F-4D97-AF65-F5344CB8AC3E}">
        <p14:creationId xmlns:p14="http://schemas.microsoft.com/office/powerpoint/2010/main" val="2107889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827584" y="476672"/>
            <a:ext cx="8064896" cy="4896544"/>
          </a:xfrm>
        </p:spPr>
        <p:txBody>
          <a:bodyPr/>
          <a:lstStyle/>
          <a:p>
            <a:pPr algn="ctr"/>
            <a:r>
              <a:rPr lang="lt-LT" dirty="0" smtClean="0"/>
              <a:t/>
            </a:r>
            <a:br>
              <a:rPr lang="lt-LT" dirty="0" smtClean="0"/>
            </a:br>
            <a:r>
              <a:rPr lang="lt-LT" dirty="0"/>
              <a:t/>
            </a:r>
            <a:br>
              <a:rPr lang="lt-LT" dirty="0"/>
            </a:br>
            <a:r>
              <a:rPr lang="lt-LT" dirty="0" smtClean="0"/>
              <a:t/>
            </a:r>
            <a:br>
              <a:rPr lang="lt-LT" dirty="0" smtClean="0"/>
            </a:br>
            <a:r>
              <a:rPr lang="lt-LT" dirty="0"/>
              <a:t/>
            </a:r>
            <a:br>
              <a:rPr lang="lt-LT" dirty="0"/>
            </a:br>
            <a:r>
              <a:rPr lang="lt-LT" dirty="0" smtClean="0">
                <a:latin typeface="Arial" panose="020B0604020202020204" pitchFamily="34" charset="0"/>
                <a:cs typeface="Arial" panose="020B0604020202020204" pitchFamily="34" charset="0"/>
              </a:rPr>
              <a:t>AČIŪ UŽ DĖMESĮ</a:t>
            </a:r>
            <a:endParaRPr lang="lt-LT" dirty="0">
              <a:latin typeface="Arial" panose="020B0604020202020204" pitchFamily="34" charset="0"/>
              <a:cs typeface="Arial" panose="020B0604020202020204" pitchFamily="34" charset="0"/>
            </a:endParaRPr>
          </a:p>
        </p:txBody>
      </p:sp>
      <p:sp>
        <p:nvSpPr>
          <p:cNvPr id="3" name="Saulė 2"/>
          <p:cNvSpPr/>
          <p:nvPr/>
        </p:nvSpPr>
        <p:spPr>
          <a:xfrm>
            <a:off x="6804248" y="4581128"/>
            <a:ext cx="914400" cy="9144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Tree>
    <p:extLst>
      <p:ext uri="{BB962C8B-B14F-4D97-AF65-F5344CB8AC3E}">
        <p14:creationId xmlns:p14="http://schemas.microsoft.com/office/powerpoint/2010/main" val="683065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a:xfrm>
            <a:off x="251520" y="764704"/>
            <a:ext cx="7704856" cy="4680520"/>
          </a:xfrm>
        </p:spPr>
        <p:txBody>
          <a:bodyPr>
            <a:noAutofit/>
          </a:bodyPr>
          <a:lstStyle/>
          <a:p>
            <a:pPr marL="342900" indent="-342900">
              <a:buFont typeface="Wingdings" panose="05000000000000000000" pitchFamily="2" charset="2"/>
              <a:buChar char="v"/>
            </a:pPr>
            <a:r>
              <a:rPr lang="lt-LT" sz="1400" b="1" dirty="0" smtClean="0">
                <a:latin typeface="Arial Narrow" panose="020B0606020202030204" pitchFamily="34" charset="0"/>
                <a:cs typeface="Arial" panose="020B0604020202020204" pitchFamily="34" charset="0"/>
              </a:rPr>
              <a:t>VISOS </a:t>
            </a:r>
            <a:r>
              <a:rPr lang="lt-LT" sz="1400" b="1" dirty="0">
                <a:latin typeface="Arial Narrow" panose="020B0606020202030204" pitchFamily="34" charset="0"/>
                <a:cs typeface="Arial" panose="020B0604020202020204" pitchFamily="34" charset="0"/>
              </a:rPr>
              <a:t>6 PROGRAMOS VYKDĖ 122 </a:t>
            </a:r>
            <a:r>
              <a:rPr lang="lt-LT" sz="1400" b="1" dirty="0" err="1" smtClean="0">
                <a:latin typeface="Arial Narrow" pitchFamily="34" charset="0"/>
                <a:cs typeface="Arial" panose="020B0604020202020204" pitchFamily="34" charset="0"/>
              </a:rPr>
              <a:t>PRIEMON</a:t>
            </a:r>
            <a:r>
              <a:rPr lang="lt-LT" sz="1400" dirty="0" err="1">
                <a:latin typeface="Arial Narrow" pitchFamily="34" charset="0"/>
                <a:cs typeface="Arial" panose="020B0604020202020204" pitchFamily="34" charset="0"/>
              </a:rPr>
              <a:t>E</a:t>
            </a:r>
            <a:r>
              <a:rPr lang="lt-LT" sz="1400" dirty="0" err="1" smtClean="0">
                <a:latin typeface="Arial Narrow" pitchFamily="34" charset="0"/>
                <a:cs typeface="Arial" panose="020B0604020202020204" pitchFamily="34" charset="0"/>
              </a:rPr>
              <a:t>s</a:t>
            </a:r>
            <a:r>
              <a:rPr lang="lt-LT" sz="1400" b="1" dirty="0" smtClean="0">
                <a:latin typeface="Arial Narrow" pitchFamily="34" charset="0"/>
                <a:cs typeface="Arial" panose="020B0604020202020204" pitchFamily="34" charset="0"/>
              </a:rPr>
              <a:t> </a:t>
            </a:r>
            <a:r>
              <a:rPr lang="lt-LT" sz="1400" b="1" dirty="0">
                <a:latin typeface="Arial Narrow" pitchFamily="34" charset="0"/>
                <a:cs typeface="Arial" panose="020B0604020202020204" pitchFamily="34" charset="0"/>
              </a:rPr>
              <a:t>IŠ KURIŲ: </a:t>
            </a:r>
            <a:r>
              <a:rPr lang="lt-LT" sz="1400" dirty="0">
                <a:latin typeface="Arial Narrow" pitchFamily="34" charset="0"/>
                <a:cs typeface="Arial" panose="020B0604020202020204" pitchFamily="34" charset="0"/>
              </a:rPr>
              <a:t/>
            </a:r>
            <a:br>
              <a:rPr lang="lt-LT" sz="1400" dirty="0">
                <a:latin typeface="Arial Narrow" pitchFamily="34" charset="0"/>
                <a:cs typeface="Arial" panose="020B0604020202020204" pitchFamily="34" charset="0"/>
              </a:rPr>
            </a:br>
            <a:r>
              <a:rPr lang="lt-LT" sz="1400" b="1" dirty="0">
                <a:latin typeface="Arial Narrow" pitchFamily="34" charset="0"/>
                <a:cs typeface="Arial" panose="020B0604020202020204" pitchFamily="34" charset="0"/>
              </a:rPr>
              <a:t> </a:t>
            </a:r>
            <a:r>
              <a:rPr lang="lt-LT" sz="1400" dirty="0">
                <a:latin typeface="Arial Narrow" pitchFamily="34" charset="0"/>
                <a:cs typeface="Arial" panose="020B0604020202020204" pitchFamily="34" charset="0"/>
              </a:rPr>
              <a:t/>
            </a:r>
            <a:br>
              <a:rPr lang="lt-LT" sz="1400" dirty="0">
                <a:latin typeface="Arial Narrow" pitchFamily="34" charset="0"/>
                <a:cs typeface="Arial" panose="020B0604020202020204" pitchFamily="34" charset="0"/>
              </a:rPr>
            </a:br>
            <a:r>
              <a:rPr lang="lt-LT" sz="1400" dirty="0" smtClean="0">
                <a:latin typeface="Arial Narrow" pitchFamily="34" charset="0"/>
                <a:cs typeface="Arial" panose="020B0604020202020204" pitchFamily="34" charset="0"/>
              </a:rPr>
              <a:t/>
            </a:r>
            <a:br>
              <a:rPr lang="lt-LT" sz="1400" dirty="0" smtClean="0">
                <a:latin typeface="Arial Narrow" pitchFamily="34" charset="0"/>
                <a:cs typeface="Arial" panose="020B0604020202020204" pitchFamily="34" charset="0"/>
              </a:rPr>
            </a:br>
            <a:r>
              <a:rPr lang="lt-LT" sz="1400" b="1" dirty="0" smtClean="0">
                <a:latin typeface="Arial Narrow" panose="020B0606020202030204" pitchFamily="34" charset="0"/>
                <a:cs typeface="Arial" panose="020B0604020202020204" pitchFamily="34" charset="0"/>
              </a:rPr>
              <a:t>100 </a:t>
            </a:r>
            <a:r>
              <a:rPr lang="lt-LT" sz="1400" b="1" dirty="0">
                <a:latin typeface="Arial Narrow" panose="020B0606020202030204" pitchFamily="34" charset="0"/>
                <a:cs typeface="Arial" panose="020B0604020202020204" pitchFamily="34" charset="0"/>
              </a:rPr>
              <a:t>PROC. ĮGYVENDINTOS 55 </a:t>
            </a:r>
            <a:r>
              <a:rPr lang="lt-LT" sz="1400" b="1" dirty="0" smtClean="0">
                <a:latin typeface="Arial Narrow" panose="020B0606020202030204" pitchFamily="34" charset="0"/>
                <a:cs typeface="Arial" panose="020B0604020202020204" pitchFamily="34" charset="0"/>
              </a:rPr>
              <a:t>PRIEMONĖS </a:t>
            </a:r>
            <a:r>
              <a:rPr lang="lt-LT" sz="1400" b="1" dirty="0">
                <a:latin typeface="Arial Narrow" panose="020B0606020202030204" pitchFamily="34" charset="0"/>
                <a:cs typeface="Arial" panose="020B0604020202020204" pitchFamily="34" charset="0"/>
              </a:rPr>
              <a:t>(TAI SUDARO </a:t>
            </a:r>
            <a:r>
              <a:rPr lang="lt-LT" sz="1400" b="1" dirty="0" smtClean="0">
                <a:latin typeface="Arial Narrow" panose="020B0606020202030204" pitchFamily="34" charset="0"/>
                <a:cs typeface="Arial" panose="020B0604020202020204" pitchFamily="34" charset="0"/>
              </a:rPr>
              <a:t>45 PROC</a:t>
            </a:r>
            <a:r>
              <a:rPr lang="lt-LT" sz="1400" b="1" dirty="0">
                <a:latin typeface="Arial Narrow" panose="020B0606020202030204" pitchFamily="34" charset="0"/>
                <a:cs typeface="Arial" panose="020B0604020202020204" pitchFamily="34" charset="0"/>
              </a:rPr>
              <a:t>. VISŲ PLANUOTŲ PRIEMONIŲ</a:t>
            </a:r>
            <a:r>
              <a:rPr lang="lt-LT" sz="1400" b="1" dirty="0" smtClean="0">
                <a:latin typeface="Arial Narrow" panose="020B0606020202030204" pitchFamily="34" charset="0"/>
                <a:cs typeface="Arial" panose="020B0604020202020204" pitchFamily="34" charset="0"/>
              </a:rPr>
              <a:t>)</a:t>
            </a:r>
            <a:r>
              <a:rPr lang="lt-LT" sz="1400" dirty="0">
                <a:latin typeface="Arial Narrow" panose="020B0606020202030204" pitchFamily="34" charset="0"/>
                <a:cs typeface="Arial" panose="020B0604020202020204" pitchFamily="34" charset="0"/>
              </a:rPr>
              <a:t/>
            </a:r>
            <a:br>
              <a:rPr lang="lt-LT" sz="1400" dirty="0">
                <a:latin typeface="Arial Narrow" panose="020B0606020202030204" pitchFamily="34" charset="0"/>
                <a:cs typeface="Arial" panose="020B0604020202020204" pitchFamily="34" charset="0"/>
              </a:rPr>
            </a:br>
            <a:r>
              <a:rPr lang="lt-LT" sz="1400" b="1" dirty="0">
                <a:latin typeface="Arial Narrow" panose="020B0606020202030204" pitchFamily="34" charset="0"/>
                <a:cs typeface="Arial" panose="020B0604020202020204" pitchFamily="34" charset="0"/>
              </a:rPr>
              <a:t> </a:t>
            </a:r>
            <a:r>
              <a:rPr lang="lt-LT" sz="1400" dirty="0">
                <a:latin typeface="Arial Narrow" panose="020B0606020202030204" pitchFamily="34" charset="0"/>
                <a:cs typeface="Arial" panose="020B0604020202020204" pitchFamily="34" charset="0"/>
              </a:rPr>
              <a:t/>
            </a:r>
            <a:br>
              <a:rPr lang="lt-LT" sz="1400" dirty="0">
                <a:latin typeface="Arial Narrow" panose="020B0606020202030204" pitchFamily="34" charset="0"/>
                <a:cs typeface="Arial" panose="020B0604020202020204" pitchFamily="34" charset="0"/>
              </a:rPr>
            </a:br>
            <a:r>
              <a:rPr lang="lt-LT" sz="1400" b="1" dirty="0">
                <a:latin typeface="Arial Narrow" panose="020B0606020202030204" pitchFamily="34" charset="0"/>
                <a:cs typeface="Arial" panose="020B0604020202020204" pitchFamily="34" charset="0"/>
              </a:rPr>
              <a:t> </a:t>
            </a:r>
            <a:r>
              <a:rPr lang="lt-LT" sz="1400" b="1" dirty="0" smtClean="0">
                <a:latin typeface="Arial Narrow" panose="020B0606020202030204" pitchFamily="34" charset="0"/>
                <a:cs typeface="Arial" panose="020B0604020202020204" pitchFamily="34" charset="0"/>
              </a:rPr>
              <a:t>DAUGIAU KAIP 100 </a:t>
            </a:r>
            <a:r>
              <a:rPr lang="lt-LT" sz="1400" b="1" dirty="0">
                <a:latin typeface="Arial Narrow" panose="020B0606020202030204" pitchFamily="34" charset="0"/>
                <a:cs typeface="Arial" panose="020B0604020202020204" pitchFamily="34" charset="0"/>
              </a:rPr>
              <a:t>PROC. ĮGYVENDINTOS 34 PRIEMONĖS (TAI SUDARO 28 PROC. VISŲ PLANUOTŲ PRIEMONIŲ</a:t>
            </a:r>
            <a:r>
              <a:rPr lang="lt-LT" sz="1400" b="1" dirty="0" smtClean="0">
                <a:latin typeface="Arial Narrow" panose="020B0606020202030204" pitchFamily="34" charset="0"/>
                <a:cs typeface="Arial" panose="020B0604020202020204" pitchFamily="34" charset="0"/>
              </a:rPr>
              <a:t>)</a:t>
            </a:r>
            <a:r>
              <a:rPr lang="lt-LT" sz="1400" dirty="0">
                <a:latin typeface="Arial Narrow" panose="020B0606020202030204" pitchFamily="34" charset="0"/>
                <a:cs typeface="Arial" panose="020B0604020202020204" pitchFamily="34" charset="0"/>
              </a:rPr>
              <a:t/>
            </a:r>
            <a:br>
              <a:rPr lang="lt-LT" sz="1400" dirty="0">
                <a:latin typeface="Arial Narrow" panose="020B0606020202030204" pitchFamily="34" charset="0"/>
                <a:cs typeface="Arial" panose="020B0604020202020204" pitchFamily="34" charset="0"/>
              </a:rPr>
            </a:br>
            <a:r>
              <a:rPr lang="lt-LT" sz="1400" b="1" dirty="0">
                <a:latin typeface="Arial Narrow" panose="020B0606020202030204" pitchFamily="34" charset="0"/>
                <a:cs typeface="Arial" panose="020B0604020202020204" pitchFamily="34" charset="0"/>
              </a:rPr>
              <a:t> </a:t>
            </a:r>
            <a:r>
              <a:rPr lang="lt-LT" sz="1400" dirty="0">
                <a:latin typeface="Arial Narrow" panose="020B0606020202030204" pitchFamily="34" charset="0"/>
                <a:cs typeface="Arial" panose="020B0604020202020204" pitchFamily="34" charset="0"/>
              </a:rPr>
              <a:t/>
            </a:r>
            <a:br>
              <a:rPr lang="lt-LT" sz="1400" dirty="0">
                <a:latin typeface="Arial Narrow" panose="020B0606020202030204" pitchFamily="34" charset="0"/>
                <a:cs typeface="Arial" panose="020B0604020202020204" pitchFamily="34" charset="0"/>
              </a:rPr>
            </a:br>
            <a:r>
              <a:rPr lang="lt-LT" sz="1400" b="1" dirty="0" smtClean="0">
                <a:latin typeface="Arial Narrow" panose="020B0606020202030204" pitchFamily="34" charset="0"/>
                <a:cs typeface="Arial" panose="020B0604020202020204" pitchFamily="34" charset="0"/>
              </a:rPr>
              <a:t>MAŽESNIU </a:t>
            </a:r>
            <a:r>
              <a:rPr lang="lt-LT" sz="1400" b="1" dirty="0">
                <a:latin typeface="Arial Narrow" panose="020B0606020202030204" pitchFamily="34" charset="0"/>
                <a:cs typeface="Arial" panose="020B0604020202020204" pitchFamily="34" charset="0"/>
              </a:rPr>
              <a:t>NEI 100 PROC</a:t>
            </a:r>
            <a:r>
              <a:rPr lang="lt-LT" sz="1400" b="1" dirty="0" smtClean="0">
                <a:latin typeface="Arial Narrow" panose="020B0606020202030204" pitchFamily="34" charset="0"/>
                <a:cs typeface="Arial" panose="020B0604020202020204" pitchFamily="34" charset="0"/>
              </a:rPr>
              <a:t>. 22 PRIEMONĖS BUVO ĮVYKDYTOS 22 PRIEMONĖS (</a:t>
            </a:r>
            <a:r>
              <a:rPr lang="lt-LT" sz="1400" b="1" dirty="0">
                <a:latin typeface="Arial Narrow" panose="020B0606020202030204" pitchFamily="34" charset="0"/>
                <a:cs typeface="Arial" panose="020B0604020202020204" pitchFamily="34" charset="0"/>
              </a:rPr>
              <a:t>TAI SUDARO 18PROC. NUO VISŲ PLANUOTŲ PRIEMONIŲ</a:t>
            </a:r>
            <a:r>
              <a:rPr lang="lt-LT" sz="1400" b="1" dirty="0" smtClean="0">
                <a:latin typeface="Arial Narrow" panose="020B0606020202030204" pitchFamily="34" charset="0"/>
                <a:cs typeface="Arial" panose="020B0604020202020204" pitchFamily="34" charset="0"/>
              </a:rPr>
              <a:t>)</a:t>
            </a:r>
            <a:br>
              <a:rPr lang="lt-LT" sz="1400" b="1" dirty="0" smtClean="0">
                <a:latin typeface="Arial Narrow" panose="020B0606020202030204" pitchFamily="34" charset="0"/>
                <a:cs typeface="Arial" panose="020B0604020202020204" pitchFamily="34" charset="0"/>
              </a:rPr>
            </a:br>
            <a:r>
              <a:rPr lang="lt-LT" sz="1400" dirty="0">
                <a:latin typeface="Arial Narrow" panose="020B0606020202030204" pitchFamily="34" charset="0"/>
                <a:cs typeface="Arial" panose="020B0604020202020204" pitchFamily="34" charset="0"/>
              </a:rPr>
              <a:t/>
            </a:r>
            <a:br>
              <a:rPr lang="lt-LT" sz="1400" dirty="0">
                <a:latin typeface="Arial Narrow" panose="020B0606020202030204" pitchFamily="34" charset="0"/>
                <a:cs typeface="Arial" panose="020B0604020202020204" pitchFamily="34" charset="0"/>
              </a:rPr>
            </a:br>
            <a:r>
              <a:rPr lang="lt-LT" sz="1400" b="1" dirty="0" smtClean="0">
                <a:latin typeface="Arial Narrow" panose="020B0606020202030204" pitchFamily="34" charset="0"/>
                <a:cs typeface="Arial" panose="020B0604020202020204" pitchFamily="34" charset="0"/>
              </a:rPr>
              <a:t>NEĮGYVENDINTOS -  </a:t>
            </a:r>
            <a:r>
              <a:rPr lang="lt-LT" sz="1400" b="1" dirty="0">
                <a:latin typeface="Arial Narrow" panose="020B0606020202030204" pitchFamily="34" charset="0"/>
                <a:cs typeface="Arial" panose="020B0604020202020204" pitchFamily="34" charset="0"/>
              </a:rPr>
              <a:t>11 </a:t>
            </a:r>
            <a:r>
              <a:rPr lang="lt-LT" sz="1400" b="1" dirty="0" smtClean="0">
                <a:latin typeface="Arial Narrow" panose="020B0606020202030204" pitchFamily="34" charset="0"/>
                <a:cs typeface="Arial" panose="020B0604020202020204" pitchFamily="34" charset="0"/>
              </a:rPr>
              <a:t>PLANUOTŲ PRIEMONIŲ </a:t>
            </a:r>
            <a:r>
              <a:rPr lang="lt-LT" sz="1400" b="1" dirty="0">
                <a:latin typeface="Arial Narrow" panose="020B0606020202030204" pitchFamily="34" charset="0"/>
                <a:cs typeface="Arial" panose="020B0604020202020204" pitchFamily="34" charset="0"/>
              </a:rPr>
              <a:t>(TAI SUDARO  9 PROC. NUO VISŲ PLANUOTŲ PRIEMONIŲ</a:t>
            </a:r>
            <a:r>
              <a:rPr lang="lt-LT" sz="1400" b="1" dirty="0" smtClean="0">
                <a:latin typeface="Arial Narrow" panose="020B0606020202030204" pitchFamily="34" charset="0"/>
                <a:cs typeface="Arial" panose="020B0604020202020204" pitchFamily="34" charset="0"/>
              </a:rPr>
              <a:t>)</a:t>
            </a:r>
            <a:r>
              <a:rPr lang="lt-LT" sz="1400" dirty="0">
                <a:latin typeface="Arial Narrow" panose="020B0606020202030204" pitchFamily="34" charset="0"/>
                <a:cs typeface="Arial" panose="020B0604020202020204" pitchFamily="34" charset="0"/>
              </a:rPr>
              <a:t/>
            </a:r>
            <a:br>
              <a:rPr lang="lt-LT" sz="1400" dirty="0">
                <a:latin typeface="Arial Narrow" panose="020B0606020202030204" pitchFamily="34" charset="0"/>
                <a:cs typeface="Arial" panose="020B0604020202020204" pitchFamily="34" charset="0"/>
              </a:rPr>
            </a:br>
            <a:r>
              <a:rPr lang="lt-LT" sz="1400" b="1" dirty="0">
                <a:latin typeface="Arial Narrow" panose="020B0606020202030204" pitchFamily="34" charset="0"/>
                <a:cs typeface="Arial" panose="020B0604020202020204" pitchFamily="34" charset="0"/>
              </a:rPr>
              <a:t> </a:t>
            </a:r>
            <a:r>
              <a:rPr lang="lt-LT" sz="1400" dirty="0">
                <a:latin typeface="Arial Narrow" panose="020B0606020202030204" pitchFamily="34" charset="0"/>
                <a:cs typeface="Arial" panose="020B0604020202020204" pitchFamily="34" charset="0"/>
              </a:rPr>
              <a:t/>
            </a:r>
            <a:br>
              <a:rPr lang="lt-LT" sz="1400" dirty="0">
                <a:latin typeface="Arial Narrow" panose="020B0606020202030204" pitchFamily="34" charset="0"/>
                <a:cs typeface="Arial" panose="020B0604020202020204" pitchFamily="34" charset="0"/>
              </a:rPr>
            </a:br>
            <a:r>
              <a:rPr lang="lt-LT" sz="1400" dirty="0" smtClean="0">
                <a:latin typeface="Arial Narrow" panose="020B0606020202030204" pitchFamily="34" charset="0"/>
                <a:cs typeface="Arial" panose="020B0604020202020204" pitchFamily="34" charset="0"/>
              </a:rPr>
              <a:t/>
            </a:r>
            <a:br>
              <a:rPr lang="lt-LT" sz="1400" dirty="0" smtClean="0">
                <a:latin typeface="Arial Narrow" panose="020B0606020202030204" pitchFamily="34" charset="0"/>
                <a:cs typeface="Arial" panose="020B0604020202020204" pitchFamily="34" charset="0"/>
              </a:rPr>
            </a:br>
            <a:r>
              <a:rPr lang="lt-LT" sz="1400" b="1" dirty="0" smtClean="0">
                <a:latin typeface="Arial Narrow" panose="020B0606020202030204" pitchFamily="34" charset="0"/>
                <a:cs typeface="Arial" panose="020B0604020202020204" pitchFamily="34" charset="0"/>
              </a:rPr>
              <a:t>BENDRAS </a:t>
            </a:r>
            <a:r>
              <a:rPr lang="lt-LT" sz="1400" b="1" dirty="0">
                <a:latin typeface="Arial Narrow" panose="020B0606020202030204" pitchFamily="34" charset="0"/>
                <a:cs typeface="Arial" panose="020B0604020202020204" pitchFamily="34" charset="0"/>
              </a:rPr>
              <a:t>2016 M. SAVIVALDYBĖS VEIKLOS PLANO ĮGYVENDINIMO LYGIS  91 PROC.</a:t>
            </a:r>
            <a:r>
              <a:rPr lang="lt-LT" sz="1400" dirty="0">
                <a:latin typeface="Arial Narrow" panose="020B0606020202030204" pitchFamily="34" charset="0"/>
                <a:cs typeface="Arial" panose="020B0604020202020204" pitchFamily="34" charset="0"/>
              </a:rPr>
              <a:t/>
            </a:r>
            <a:br>
              <a:rPr lang="lt-LT" sz="1400" dirty="0">
                <a:latin typeface="Arial Narrow" panose="020B0606020202030204" pitchFamily="34" charset="0"/>
                <a:cs typeface="Arial" panose="020B0604020202020204" pitchFamily="34" charset="0"/>
              </a:rPr>
            </a:br>
            <a:r>
              <a:rPr lang="lt-LT" sz="1400" b="1" dirty="0">
                <a:latin typeface="Arial Narrow" panose="020B0606020202030204" pitchFamily="34" charset="0"/>
                <a:cs typeface="Arial" panose="020B0604020202020204" pitchFamily="34" charset="0"/>
              </a:rPr>
              <a:t> </a:t>
            </a:r>
            <a:r>
              <a:rPr lang="lt-LT" sz="1400" dirty="0">
                <a:latin typeface="Arial Narrow" panose="020B0606020202030204" pitchFamily="34" charset="0"/>
                <a:cs typeface="Arial" panose="020B0604020202020204" pitchFamily="34" charset="0"/>
              </a:rPr>
              <a:t/>
            </a:r>
            <a:br>
              <a:rPr lang="lt-LT" sz="1400" dirty="0">
                <a:latin typeface="Arial Narrow" panose="020B0606020202030204" pitchFamily="34" charset="0"/>
                <a:cs typeface="Arial" panose="020B0604020202020204" pitchFamily="34" charset="0"/>
              </a:rPr>
            </a:br>
            <a:r>
              <a:rPr lang="lt-LT" sz="1400" dirty="0" smtClean="0">
                <a:latin typeface="Arial Narrow" panose="020B0606020202030204" pitchFamily="34" charset="0"/>
                <a:cs typeface="Arial" panose="020B0604020202020204" pitchFamily="34" charset="0"/>
              </a:rPr>
              <a:t/>
            </a:r>
            <a:br>
              <a:rPr lang="lt-LT" sz="1400" dirty="0" smtClean="0">
                <a:latin typeface="Arial Narrow" panose="020B0606020202030204" pitchFamily="34" charset="0"/>
                <a:cs typeface="Arial" panose="020B0604020202020204" pitchFamily="34" charset="0"/>
              </a:rPr>
            </a:br>
            <a:r>
              <a:rPr lang="lt-LT" sz="1400" dirty="0">
                <a:latin typeface="Arial Narrow" panose="020B0606020202030204" pitchFamily="34" charset="0"/>
                <a:cs typeface="Arial" panose="020B0604020202020204" pitchFamily="34" charset="0"/>
              </a:rPr>
              <a:t/>
            </a:r>
            <a:br>
              <a:rPr lang="lt-LT" sz="1400" dirty="0">
                <a:latin typeface="Arial Narrow" panose="020B0606020202030204" pitchFamily="34" charset="0"/>
                <a:cs typeface="Arial" panose="020B0604020202020204" pitchFamily="34" charset="0"/>
              </a:rPr>
            </a:br>
            <a:r>
              <a:rPr lang="lt-LT" sz="1400" b="1" dirty="0" smtClean="0">
                <a:latin typeface="Arial Narrow" panose="020B0606020202030204" pitchFamily="34" charset="0"/>
                <a:cs typeface="Arial" panose="020B0604020202020204" pitchFamily="34" charset="0"/>
              </a:rPr>
              <a:t> </a:t>
            </a:r>
            <a:r>
              <a:rPr lang="lt-LT" sz="1400" b="1" dirty="0">
                <a:latin typeface="Arial Narrow" panose="020B0606020202030204" pitchFamily="34" charset="0"/>
                <a:cs typeface="Arial" panose="020B0604020202020204" pitchFamily="34" charset="0"/>
              </a:rPr>
              <a:t>6 PROGRAMŲ PRIEMONĖMS  ĮGYVENDINTI 2016 M. BUVO PANAUDOTA 34 935,33 TŪKST. EUR LĖŠŲ IŠ ĮVAIRIŲ FINANSAVIMO </a:t>
            </a:r>
            <a:r>
              <a:rPr lang="lt-LT" sz="1400" b="1" dirty="0" smtClean="0">
                <a:latin typeface="Arial Narrow" panose="020B0606020202030204" pitchFamily="34" charset="0"/>
                <a:cs typeface="Arial" panose="020B0604020202020204" pitchFamily="34" charset="0"/>
              </a:rPr>
              <a:t>ŠALTINIŲ</a:t>
            </a:r>
            <a:br>
              <a:rPr lang="lt-LT" sz="1400" b="1" dirty="0" smtClean="0">
                <a:latin typeface="Arial Narrow" panose="020B0606020202030204" pitchFamily="34" charset="0"/>
                <a:cs typeface="Arial" panose="020B0604020202020204" pitchFamily="34" charset="0"/>
              </a:rPr>
            </a:br>
            <a:r>
              <a:rPr lang="lt-LT" sz="1400" dirty="0">
                <a:latin typeface="Arial Narrow" panose="020B0606020202030204" pitchFamily="34" charset="0"/>
                <a:cs typeface="Arial" panose="020B0604020202020204" pitchFamily="34" charset="0"/>
              </a:rPr>
              <a:t/>
            </a:r>
            <a:br>
              <a:rPr lang="lt-LT" sz="1400" dirty="0">
                <a:latin typeface="Arial Narrow" panose="020B0606020202030204" pitchFamily="34" charset="0"/>
                <a:cs typeface="Arial" panose="020B0604020202020204" pitchFamily="34" charset="0"/>
              </a:rPr>
            </a:br>
            <a:r>
              <a:rPr lang="lt-LT" sz="1000" b="1" dirty="0">
                <a:latin typeface="Arial Narrow" pitchFamily="34" charset="0"/>
                <a:cs typeface="Arial" panose="020B0604020202020204" pitchFamily="34" charset="0"/>
              </a:rPr>
              <a:t> </a:t>
            </a:r>
            <a:r>
              <a:rPr lang="lt-LT" sz="1000" dirty="0">
                <a:latin typeface="Arial Narrow" pitchFamily="34" charset="0"/>
                <a:cs typeface="Arial" panose="020B0604020202020204" pitchFamily="34" charset="0"/>
              </a:rPr>
              <a:t/>
            </a:r>
            <a:br>
              <a:rPr lang="lt-LT" sz="1000" dirty="0">
                <a:latin typeface="Arial Narrow" pitchFamily="34" charset="0"/>
                <a:cs typeface="Arial" panose="020B0604020202020204" pitchFamily="34" charset="0"/>
              </a:rPr>
            </a:br>
            <a:r>
              <a:rPr lang="lt-LT" sz="1000" b="1" dirty="0">
                <a:latin typeface="Arial Narrow" pitchFamily="34" charset="0"/>
                <a:cs typeface="Arial" panose="020B0604020202020204" pitchFamily="34" charset="0"/>
              </a:rPr>
              <a:t> </a:t>
            </a:r>
            <a:endParaRPr lang="lt-LT" sz="1000" dirty="0">
              <a:latin typeface="Arial Narrow" pitchFamily="34" charset="0"/>
              <a:cs typeface="Arial" panose="020B0604020202020204" pitchFamily="34" charset="0"/>
            </a:endParaRPr>
          </a:p>
        </p:txBody>
      </p:sp>
    </p:spTree>
    <p:extLst>
      <p:ext uri="{BB962C8B-B14F-4D97-AF65-F5344CB8AC3E}">
        <p14:creationId xmlns:p14="http://schemas.microsoft.com/office/powerpoint/2010/main" val="2863061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2699792" y="512064"/>
            <a:ext cx="5987008" cy="684688"/>
          </a:xfrm>
        </p:spPr>
        <p:txBody>
          <a:bodyPr/>
          <a:lstStyle/>
          <a:p>
            <a:pPr algn="ctr"/>
            <a:r>
              <a:rPr lang="lt-LT" dirty="0" smtClean="0"/>
              <a:t>LĖŠŲ PANAUDOJIMAS</a:t>
            </a:r>
            <a:endParaRPr lang="lt-LT"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3709637822"/>
              </p:ext>
            </p:extLst>
          </p:nvPr>
        </p:nvGraphicFramePr>
        <p:xfrm>
          <a:off x="899592" y="1340768"/>
          <a:ext cx="7772400" cy="4572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90290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755576" y="116632"/>
            <a:ext cx="7588324" cy="797768"/>
          </a:xfrm>
        </p:spPr>
        <p:txBody>
          <a:bodyPr>
            <a:noAutofit/>
          </a:bodyPr>
          <a:lstStyle/>
          <a:p>
            <a:pPr algn="ctr"/>
            <a:r>
              <a:rPr lang="lt-LT" sz="1800" dirty="0" smtClean="0">
                <a:latin typeface="Arial Narrow" pitchFamily="34" charset="0"/>
              </a:rPr>
              <a:t>PER 2016 metus SVP buvo tikslintas 6 kartus (gegužės - gruodžio mėnesiais). Po patikslinimų SVP programos kito taip: </a:t>
            </a:r>
            <a:br>
              <a:rPr lang="lt-LT" sz="1800" dirty="0" smtClean="0">
                <a:latin typeface="Arial Narrow" pitchFamily="34" charset="0"/>
              </a:rPr>
            </a:br>
            <a:endParaRPr lang="lt-LT" sz="1800" dirty="0">
              <a:latin typeface="Arial Narrow" pitchFamily="34" charset="0"/>
            </a:endParaRPr>
          </a:p>
        </p:txBody>
      </p:sp>
      <p:sp>
        <p:nvSpPr>
          <p:cNvPr id="3" name="Turinio vietos rezervavimo ženklas 2"/>
          <p:cNvSpPr>
            <a:spLocks noGrp="1"/>
          </p:cNvSpPr>
          <p:nvPr>
            <p:ph idx="1"/>
          </p:nvPr>
        </p:nvSpPr>
        <p:spPr>
          <a:xfrm>
            <a:off x="395536" y="908720"/>
            <a:ext cx="8291264" cy="5217443"/>
          </a:xfrm>
        </p:spPr>
        <p:txBody>
          <a:bodyPr>
            <a:normAutofit fontScale="70000" lnSpcReduction="20000"/>
          </a:bodyPr>
          <a:lstStyle/>
          <a:p>
            <a:pPr marL="0" indent="0">
              <a:buNone/>
            </a:pPr>
            <a:r>
              <a:rPr lang="lt-LT" sz="1700" b="1" dirty="0" smtClean="0">
                <a:cs typeface="Arial" panose="020B0604020202020204" pitchFamily="34" charset="0"/>
              </a:rPr>
              <a:t>    </a:t>
            </a:r>
          </a:p>
          <a:p>
            <a:pPr marL="0" indent="0" algn="ctr">
              <a:buNone/>
            </a:pPr>
            <a:r>
              <a:rPr lang="lt-LT" sz="2100" b="1" dirty="0" smtClean="0">
                <a:latin typeface="Arial Narrow" panose="020B0606020202030204" pitchFamily="34" charset="0"/>
                <a:cs typeface="Arial" panose="020B0604020202020204" pitchFamily="34" charset="0"/>
              </a:rPr>
              <a:t>             1 programa SAVIVALDYBĖS PAGRINDINIŲ FUNKCIJŲ VYKDYMAS </a:t>
            </a:r>
          </a:p>
          <a:p>
            <a:pPr marL="0" indent="0" algn="ctr">
              <a:buNone/>
            </a:pPr>
            <a:r>
              <a:rPr lang="lt-LT" sz="1700" dirty="0" smtClean="0">
                <a:cs typeface="Arial" panose="020B0604020202020204" pitchFamily="34" charset="0"/>
              </a:rPr>
              <a:t/>
            </a:r>
            <a:br>
              <a:rPr lang="lt-LT" sz="1700" dirty="0" smtClean="0">
                <a:cs typeface="Arial" panose="020B0604020202020204" pitchFamily="34" charset="0"/>
              </a:rPr>
            </a:br>
            <a:r>
              <a:rPr lang="lt-LT" sz="1700" dirty="0" smtClean="0">
                <a:cs typeface="Arial" panose="020B0604020202020204" pitchFamily="34" charset="0"/>
              </a:rPr>
              <a:t>            </a:t>
            </a:r>
            <a:r>
              <a:rPr lang="lt-LT" sz="2100" dirty="0" smtClean="0">
                <a:latin typeface="Arial Narrow" pitchFamily="34" charset="0"/>
                <a:cs typeface="Arial" panose="020B0604020202020204" pitchFamily="34" charset="0"/>
              </a:rPr>
              <a:t>Po patikslinimų asignavimai išaugo: 85,17 tūkst. Eurų, iš kurių: </a:t>
            </a:r>
          </a:p>
          <a:p>
            <a:pPr marL="0" indent="0" algn="ctr">
              <a:buNone/>
            </a:pPr>
            <a:r>
              <a:rPr lang="lt-LT" sz="2100" dirty="0" smtClean="0">
                <a:latin typeface="Arial Narrow" pitchFamily="34" charset="0"/>
                <a:cs typeface="Arial" panose="020B0604020202020204" pitchFamily="34" charset="0"/>
              </a:rPr>
              <a:t> 59,06tūkst. Eurų SB; </a:t>
            </a:r>
            <a:br>
              <a:rPr lang="lt-LT" sz="2100" dirty="0" smtClean="0">
                <a:latin typeface="Arial Narrow" pitchFamily="34" charset="0"/>
                <a:cs typeface="Arial" panose="020B0604020202020204" pitchFamily="34" charset="0"/>
              </a:rPr>
            </a:br>
            <a:r>
              <a:rPr lang="lt-LT" sz="2100" dirty="0" smtClean="0">
                <a:latin typeface="Arial Narrow" pitchFamily="34" charset="0"/>
                <a:cs typeface="Arial" panose="020B0604020202020204" pitchFamily="34" charset="0"/>
              </a:rPr>
              <a:t>24,71tūkst. Eurų SB (</a:t>
            </a:r>
            <a:r>
              <a:rPr lang="lt-LT" sz="2100" dirty="0" err="1" smtClean="0">
                <a:latin typeface="Arial Narrow" pitchFamily="34" charset="0"/>
                <a:cs typeface="Arial" panose="020B0604020202020204" pitchFamily="34" charset="0"/>
              </a:rPr>
              <a:t>deleg</a:t>
            </a:r>
            <a:r>
              <a:rPr lang="lt-LT" sz="2100" dirty="0" smtClean="0">
                <a:latin typeface="Arial Narrow" pitchFamily="34" charset="0"/>
                <a:cs typeface="Arial" panose="020B0604020202020204" pitchFamily="34" charset="0"/>
              </a:rPr>
              <a:t>.); </a:t>
            </a:r>
            <a:br>
              <a:rPr lang="lt-LT" sz="2100" dirty="0" smtClean="0">
                <a:latin typeface="Arial Narrow" pitchFamily="34" charset="0"/>
                <a:cs typeface="Arial" panose="020B0604020202020204" pitchFamily="34" charset="0"/>
              </a:rPr>
            </a:br>
            <a:r>
              <a:rPr lang="lt-LT" sz="2100" dirty="0" smtClean="0">
                <a:latin typeface="Arial Narrow" pitchFamily="34" charset="0"/>
                <a:cs typeface="Arial" panose="020B0604020202020204" pitchFamily="34" charset="0"/>
              </a:rPr>
              <a:t>1,4 tūkst. Eurų SP. 	</a:t>
            </a:r>
            <a:endParaRPr lang="lt-LT" sz="2100" dirty="0">
              <a:latin typeface="Arial Narrow" pitchFamily="34" charset="0"/>
            </a:endParaRPr>
          </a:p>
          <a:p>
            <a:pPr marL="0" indent="0">
              <a:buNone/>
            </a:pPr>
            <a:r>
              <a:rPr lang="lt-LT" sz="2100" dirty="0" smtClean="0">
                <a:latin typeface="Arial Narrow" pitchFamily="34" charset="0"/>
              </a:rPr>
              <a:t>Iš vykdytų 28 priemonių:</a:t>
            </a:r>
          </a:p>
          <a:p>
            <a:pPr>
              <a:buFont typeface="Wingdings" pitchFamily="2" charset="2"/>
              <a:buChar char="v"/>
            </a:pPr>
            <a:r>
              <a:rPr lang="lt-LT" sz="2100" dirty="0" smtClean="0">
                <a:latin typeface="Arial Narrow" pitchFamily="34" charset="0"/>
              </a:rPr>
              <a:t>4 </a:t>
            </a:r>
            <a:r>
              <a:rPr lang="lt-LT" sz="2100" dirty="0">
                <a:latin typeface="Arial Narrow" panose="020B0606020202030204" pitchFamily="34" charset="0"/>
              </a:rPr>
              <a:t>priemonės kurių įgyvendinimas  viršijo 100 proc. (tai sudaro 14,3 proc. nuo visų planuotų programos priemonių</a:t>
            </a:r>
            <a:r>
              <a:rPr lang="lt-LT" sz="2100" dirty="0" smtClean="0">
                <a:latin typeface="Arial Narrow" panose="020B0606020202030204" pitchFamily="34" charset="0"/>
              </a:rPr>
              <a:t>),</a:t>
            </a:r>
          </a:p>
          <a:p>
            <a:pPr>
              <a:buFont typeface="Wingdings" pitchFamily="2" charset="2"/>
              <a:buChar char="v"/>
            </a:pPr>
            <a:r>
              <a:rPr lang="lt-LT" sz="2100" dirty="0" smtClean="0">
                <a:latin typeface="Arial Narrow" panose="020B0606020202030204" pitchFamily="34" charset="0"/>
              </a:rPr>
              <a:t> </a:t>
            </a:r>
            <a:r>
              <a:rPr lang="lt-LT" sz="2100" dirty="0">
                <a:latin typeface="Arial Narrow" panose="020B0606020202030204" pitchFamily="34" charset="0"/>
              </a:rPr>
              <a:t>15 priemonių įgyvendinta 100 proc</a:t>
            </a:r>
            <a:r>
              <a:rPr lang="lt-LT" sz="2100" dirty="0" smtClean="0">
                <a:latin typeface="Arial Narrow" panose="020B0606020202030204" pitchFamily="34" charset="0"/>
              </a:rPr>
              <a:t>. (</a:t>
            </a:r>
            <a:r>
              <a:rPr lang="lt-LT" sz="2100" dirty="0">
                <a:latin typeface="Arial Narrow" panose="020B0606020202030204" pitchFamily="34" charset="0"/>
              </a:rPr>
              <a:t>tai sudaro 53 proc. nuo visų planuotų programos priemonių), </a:t>
            </a:r>
            <a:endParaRPr lang="lt-LT" sz="2100" dirty="0" smtClean="0">
              <a:latin typeface="Arial Narrow" panose="020B0606020202030204" pitchFamily="34" charset="0"/>
            </a:endParaRPr>
          </a:p>
          <a:p>
            <a:pPr>
              <a:buFont typeface="Wingdings" pitchFamily="2" charset="2"/>
              <a:buChar char="v"/>
            </a:pPr>
            <a:r>
              <a:rPr lang="lt-LT" sz="2100" dirty="0" smtClean="0">
                <a:latin typeface="Arial Narrow" panose="020B0606020202030204" pitchFamily="34" charset="0"/>
              </a:rPr>
              <a:t>7 </a:t>
            </a:r>
            <a:r>
              <a:rPr lang="lt-LT" sz="2100" dirty="0">
                <a:latin typeface="Arial Narrow" panose="020B0606020202030204" pitchFamily="34" charset="0"/>
              </a:rPr>
              <a:t>priemonės buvo įgyvendintos mažiau nei 100 proc. (tai sudaro 25 proc. nuo visų planuotų programos priemonių</a:t>
            </a:r>
            <a:r>
              <a:rPr lang="lt-LT" sz="2100" dirty="0" smtClean="0">
                <a:latin typeface="Arial Narrow" panose="020B0606020202030204" pitchFamily="34" charset="0"/>
              </a:rPr>
              <a:t>).</a:t>
            </a:r>
          </a:p>
          <a:p>
            <a:pPr>
              <a:buFont typeface="Wingdings" pitchFamily="2" charset="2"/>
              <a:buChar char="v"/>
            </a:pPr>
            <a:r>
              <a:rPr lang="lt-LT" sz="2100" dirty="0" smtClean="0">
                <a:latin typeface="Arial Narrow" panose="020B0606020202030204" pitchFamily="34" charset="0"/>
              </a:rPr>
              <a:t> </a:t>
            </a:r>
            <a:r>
              <a:rPr lang="lt-LT" sz="2100" dirty="0">
                <a:latin typeface="Arial Narrow" panose="020B0606020202030204" pitchFamily="34" charset="0"/>
              </a:rPr>
              <a:t>Neįgyvendinta 2 priemonės (tai sudaro 7,7 proc. nuo visų planuotų programos priemonių). </a:t>
            </a:r>
          </a:p>
          <a:p>
            <a:pPr marL="0" indent="0">
              <a:buNone/>
            </a:pPr>
            <a:r>
              <a:rPr lang="lt-LT" sz="2100" b="1" dirty="0">
                <a:latin typeface="Arial Narrow" panose="020B0606020202030204" pitchFamily="34" charset="0"/>
              </a:rPr>
              <a:t>Bendras programos priemonių įgyvendinimo lygis sudaro 92,8 proc. visų planuotų programos priemonių</a:t>
            </a:r>
            <a:endParaRPr lang="lt-LT" sz="2100" dirty="0">
              <a:latin typeface="Arial Narrow" pitchFamily="34" charset="0"/>
            </a:endParaRPr>
          </a:p>
          <a:p>
            <a:pPr marL="0" indent="0">
              <a:buNone/>
            </a:pPr>
            <a:endParaRPr lang="lt-LT" sz="2100" dirty="0">
              <a:latin typeface="Arial Narrow" pitchFamily="34" charset="0"/>
            </a:endParaRPr>
          </a:p>
          <a:p>
            <a:pPr marL="0" indent="0">
              <a:buFont typeface="Wingdings" pitchFamily="2" charset="2"/>
              <a:buChar char="ü"/>
            </a:pPr>
            <a:r>
              <a:rPr lang="lt-LT" sz="2100" b="1" dirty="0" smtClean="0">
                <a:latin typeface="Arial Narrow" panose="020B0606020202030204" pitchFamily="34" charset="0"/>
              </a:rPr>
              <a:t>Efekto vertinimo kriterijus -  </a:t>
            </a:r>
            <a:r>
              <a:rPr lang="lt-LT" sz="2100" dirty="0" smtClean="0">
                <a:latin typeface="Arial Narrow" panose="020B0606020202030204" pitchFamily="34" charset="0"/>
              </a:rPr>
              <a:t>Savivaldybės aptarnautų asmenų (fizinių ir juridinių) skaičiaus pokytis nuo bendro rajono gyventojų skaičiaus  ( augimas, proc.) planuotas rodiklis -2, įvykdyta  proc.-0,1.</a:t>
            </a:r>
          </a:p>
          <a:p>
            <a:pPr marL="0" indent="0">
              <a:buFont typeface="Wingdings" pitchFamily="2" charset="2"/>
              <a:buChar char="ü"/>
            </a:pPr>
            <a:r>
              <a:rPr lang="lt-LT" sz="2100" dirty="0">
                <a:latin typeface="Arial Narrow" panose="020B0606020202030204" pitchFamily="34" charset="0"/>
              </a:rPr>
              <a:t> </a:t>
            </a:r>
            <a:r>
              <a:rPr lang="lt-LT" sz="2100" b="1" dirty="0" smtClean="0">
                <a:latin typeface="Arial Narrow" panose="020B0606020202030204" pitchFamily="34" charset="0"/>
              </a:rPr>
              <a:t>Rezultato </a:t>
            </a:r>
            <a:r>
              <a:rPr lang="lt-LT" sz="2100" b="1" dirty="0">
                <a:latin typeface="Arial Narrow" panose="020B0606020202030204" pitchFamily="34" charset="0"/>
              </a:rPr>
              <a:t>vertinimo  kriterijus  </a:t>
            </a:r>
            <a:r>
              <a:rPr lang="lt-LT" sz="2100" dirty="0">
                <a:latin typeface="Arial Narrow" panose="020B0606020202030204" pitchFamily="34" charset="0"/>
              </a:rPr>
              <a:t>Savivaldybės biudžeto dalis, skiriama programai, proc. planuotas rodiklis -13,2, įvykdyta  proc. 12,1.</a:t>
            </a:r>
          </a:p>
          <a:p>
            <a:endParaRPr lang="lt-LT" sz="2100" dirty="0">
              <a:latin typeface="Arial Narrow" panose="020B0606020202030204" pitchFamily="34" charset="0"/>
            </a:endParaRPr>
          </a:p>
        </p:txBody>
      </p:sp>
    </p:spTree>
    <p:extLst>
      <p:ext uri="{BB962C8B-B14F-4D97-AF65-F5344CB8AC3E}">
        <p14:creationId xmlns:p14="http://schemas.microsoft.com/office/powerpoint/2010/main" val="41813159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755576" y="512064"/>
            <a:ext cx="7931224" cy="540672"/>
          </a:xfrm>
        </p:spPr>
        <p:txBody>
          <a:bodyPr>
            <a:normAutofit fontScale="90000"/>
          </a:bodyPr>
          <a:lstStyle/>
          <a:p>
            <a:pPr algn="ctr"/>
            <a:r>
              <a:rPr lang="lt-LT" sz="2000" b="1" dirty="0" smtClean="0">
                <a:latin typeface="Arial Narrow" pitchFamily="34" charset="0"/>
              </a:rPr>
              <a:t>2 programa UGDYMO KOKYBĖS IR MOKYMOSI APLINKOS UŽTIKRINIMAS</a:t>
            </a:r>
            <a:r>
              <a:rPr lang="lt-LT" sz="2000" dirty="0" smtClean="0">
                <a:latin typeface="Arial Narrow" pitchFamily="34" charset="0"/>
              </a:rPr>
              <a:t/>
            </a:r>
            <a:br>
              <a:rPr lang="lt-LT" sz="2000" dirty="0" smtClean="0">
                <a:latin typeface="Arial Narrow" pitchFamily="34" charset="0"/>
              </a:rPr>
            </a:br>
            <a:endParaRPr lang="lt-LT" sz="2000" dirty="0">
              <a:latin typeface="Arial Narrow" pitchFamily="34" charset="0"/>
            </a:endParaRPr>
          </a:p>
        </p:txBody>
      </p:sp>
      <p:sp>
        <p:nvSpPr>
          <p:cNvPr id="3" name="Turinio vietos rezervavimo ženklas 2"/>
          <p:cNvSpPr>
            <a:spLocks noGrp="1"/>
          </p:cNvSpPr>
          <p:nvPr>
            <p:ph idx="1"/>
          </p:nvPr>
        </p:nvSpPr>
        <p:spPr>
          <a:xfrm>
            <a:off x="899592" y="980728"/>
            <a:ext cx="7848872" cy="5374832"/>
          </a:xfrm>
        </p:spPr>
        <p:txBody>
          <a:bodyPr>
            <a:normAutofit fontScale="40000" lnSpcReduction="20000"/>
          </a:bodyPr>
          <a:lstStyle/>
          <a:p>
            <a:pPr>
              <a:buNone/>
            </a:pPr>
            <a:r>
              <a:rPr lang="lt-LT" sz="3600" dirty="0" smtClean="0">
                <a:latin typeface="Arial Narrow" pitchFamily="34" charset="0"/>
              </a:rPr>
              <a:t>Po patikslinimų asignavimai išaugo: 398,06 tūkst. Eurų, iš kurių: </a:t>
            </a:r>
          </a:p>
          <a:p>
            <a:pPr>
              <a:buNone/>
            </a:pPr>
            <a:r>
              <a:rPr lang="lt-LT" sz="3600" dirty="0" smtClean="0">
                <a:latin typeface="Arial Narrow" pitchFamily="34" charset="0"/>
              </a:rPr>
              <a:t/>
            </a:r>
            <a:br>
              <a:rPr lang="lt-LT" sz="3600" dirty="0" smtClean="0">
                <a:latin typeface="Arial Narrow" pitchFamily="34" charset="0"/>
              </a:rPr>
            </a:br>
            <a:r>
              <a:rPr lang="lt-LT" sz="3600" dirty="0" smtClean="0">
                <a:latin typeface="Arial Narrow" pitchFamily="34" charset="0"/>
              </a:rPr>
              <a:t>358,63tūkst. Eurų SB; </a:t>
            </a:r>
            <a:br>
              <a:rPr lang="lt-LT" sz="3600" dirty="0" smtClean="0">
                <a:latin typeface="Arial Narrow" pitchFamily="34" charset="0"/>
              </a:rPr>
            </a:br>
            <a:r>
              <a:rPr lang="lt-LT" sz="3600" dirty="0" smtClean="0">
                <a:latin typeface="Arial Narrow" pitchFamily="34" charset="0"/>
              </a:rPr>
              <a:t>20,0tūkst. Eurų BP; </a:t>
            </a:r>
            <a:br>
              <a:rPr lang="lt-LT" sz="3600" dirty="0" smtClean="0">
                <a:latin typeface="Arial Narrow" pitchFamily="34" charset="0"/>
              </a:rPr>
            </a:br>
            <a:r>
              <a:rPr lang="lt-LT" sz="3600" dirty="0" smtClean="0">
                <a:latin typeface="Arial Narrow" pitchFamily="34" charset="0"/>
              </a:rPr>
              <a:t>19,43tūkst. Eurų SP. </a:t>
            </a:r>
          </a:p>
          <a:p>
            <a:pPr>
              <a:buNone/>
            </a:pPr>
            <a:r>
              <a:rPr lang="lt-LT" sz="3600" dirty="0" smtClean="0">
                <a:latin typeface="Arial Narrow" pitchFamily="34" charset="0"/>
              </a:rPr>
              <a:t>Po patikslinimų asignavimai sumažėjo: 12,0 tūkst. Eurų VB lėšos.</a:t>
            </a:r>
          </a:p>
          <a:p>
            <a:pPr marL="0" indent="0">
              <a:buNone/>
            </a:pPr>
            <a:r>
              <a:rPr lang="lt-LT" sz="3600" dirty="0" smtClean="0">
                <a:latin typeface="Arial Narrow" pitchFamily="34" charset="0"/>
              </a:rPr>
              <a:t/>
            </a:r>
            <a:br>
              <a:rPr lang="lt-LT" sz="3600" dirty="0" smtClean="0">
                <a:latin typeface="Arial Narrow" pitchFamily="34" charset="0"/>
              </a:rPr>
            </a:br>
            <a:r>
              <a:rPr lang="lt-LT" sz="3600" b="1" dirty="0" smtClean="0">
                <a:latin typeface="Arial Narrow" pitchFamily="34" charset="0"/>
              </a:rPr>
              <a:t> </a:t>
            </a:r>
            <a:r>
              <a:rPr lang="lt-LT" sz="3600" dirty="0" smtClean="0">
                <a:latin typeface="Arial Narrow" pitchFamily="34" charset="0"/>
              </a:rPr>
              <a:t>Buvo įgyvendinama 10 priemonių, iš jų: </a:t>
            </a:r>
          </a:p>
          <a:p>
            <a:pPr>
              <a:buFont typeface="Wingdings" pitchFamily="2" charset="2"/>
              <a:buChar char="v"/>
            </a:pPr>
            <a:r>
              <a:rPr lang="lt-LT" sz="3600" dirty="0" smtClean="0">
                <a:latin typeface="Arial Narrow" pitchFamily="34" charset="0"/>
              </a:rPr>
              <a:t> 2 priemonės buvo įgyvendintos mažiau nei 100 proc. (tai sudaro 20 proc. nuo visų planuotų programos priemonių), </a:t>
            </a:r>
          </a:p>
          <a:p>
            <a:pPr>
              <a:buFont typeface="Wingdings" pitchFamily="2" charset="2"/>
              <a:buChar char="v"/>
            </a:pPr>
            <a:r>
              <a:rPr lang="lt-LT" sz="3600" dirty="0" smtClean="0">
                <a:latin typeface="Arial Narrow" pitchFamily="34" charset="0"/>
              </a:rPr>
              <a:t>2 priemonės buvo įgyvendinta daugiau nei 100 proc. (tai sudaro 20 proc. nuo visų planuotų programos priemonių), </a:t>
            </a:r>
          </a:p>
          <a:p>
            <a:pPr>
              <a:buFont typeface="Wingdings" pitchFamily="2" charset="2"/>
              <a:buChar char="v"/>
            </a:pPr>
            <a:r>
              <a:rPr lang="lt-LT" sz="3600" dirty="0" smtClean="0">
                <a:latin typeface="Arial Narrow" pitchFamily="34" charset="0"/>
              </a:rPr>
              <a:t>6 priemonės įgyvendintos 100 proc. (tai sudaro 60 proc. nuo visų planuotų programos priemonių)</a:t>
            </a:r>
          </a:p>
          <a:p>
            <a:pPr>
              <a:buFont typeface="Wingdings" pitchFamily="2" charset="2"/>
              <a:buChar char="v"/>
            </a:pPr>
            <a:r>
              <a:rPr lang="lt-LT" sz="3600" b="1" dirty="0" smtClean="0">
                <a:latin typeface="Arial Narrow" pitchFamily="34" charset="0"/>
              </a:rPr>
              <a:t>Bendras programos priemonių įgyvendinimo lygis sudaro 100 proc. visų planuotų programos priemonių, nes nebuvo nei vienos neįgyvendintos priemonės.</a:t>
            </a:r>
            <a:endParaRPr lang="lt-LT" sz="3600" dirty="0" smtClean="0">
              <a:latin typeface="Arial Narrow" pitchFamily="34" charset="0"/>
            </a:endParaRPr>
          </a:p>
          <a:p>
            <a:pPr marL="0" indent="0">
              <a:buFont typeface="Wingdings" pitchFamily="2" charset="2"/>
              <a:buChar char="v"/>
            </a:pPr>
            <a:endParaRPr lang="lt-LT" sz="3600" dirty="0" smtClean="0">
              <a:latin typeface="Arial Narrow" pitchFamily="34" charset="0"/>
            </a:endParaRPr>
          </a:p>
          <a:p>
            <a:pPr>
              <a:buFont typeface="Wingdings" pitchFamily="2" charset="2"/>
              <a:buChar char="v"/>
            </a:pPr>
            <a:r>
              <a:rPr lang="lt-LT" sz="3600" dirty="0">
                <a:latin typeface="Arial Narrow" pitchFamily="34" charset="0"/>
              </a:rPr>
              <a:t> </a:t>
            </a:r>
            <a:r>
              <a:rPr lang="lt-LT" sz="3600" b="1" dirty="0">
                <a:latin typeface="Arial Narrow" pitchFamily="34" charset="0"/>
              </a:rPr>
              <a:t>Efekto vertinimo kriterijus</a:t>
            </a:r>
            <a:r>
              <a:rPr lang="lt-LT" sz="3600" dirty="0">
                <a:latin typeface="Arial Narrow" pitchFamily="34" charset="0"/>
              </a:rPr>
              <a:t> -Mokinių dalis, tęsiančių studijas aukštojo mokslo studijų programas vykdančiose įstaigose (universitetuose, kolegijose), nuo visų brandos atestatus įgijusių mokinių skaičiaus, </a:t>
            </a:r>
            <a:r>
              <a:rPr lang="lt-LT" sz="3600" dirty="0" err="1">
                <a:latin typeface="Arial Narrow" pitchFamily="34" charset="0"/>
              </a:rPr>
              <a:t>proc</a:t>
            </a:r>
            <a:r>
              <a:rPr lang="lt-LT" sz="3600" dirty="0">
                <a:latin typeface="Arial Narrow" pitchFamily="34" charset="0"/>
              </a:rPr>
              <a:t> .planuotas rodiklis -70, faktinė reikšmė - 63, įvykdyta 90 proc.</a:t>
            </a:r>
          </a:p>
          <a:p>
            <a:pPr>
              <a:buFont typeface="Wingdings" pitchFamily="2" charset="2"/>
              <a:buChar char="v"/>
            </a:pPr>
            <a:r>
              <a:rPr lang="lt-LT" sz="3600" dirty="0">
                <a:latin typeface="Arial Narrow" pitchFamily="34" charset="0"/>
              </a:rPr>
              <a:t> </a:t>
            </a:r>
            <a:r>
              <a:rPr lang="lt-LT" sz="3600" b="1" dirty="0">
                <a:latin typeface="Arial Narrow" pitchFamily="34" charset="0"/>
              </a:rPr>
              <a:t>Rezultato vertinimo kriterijus</a:t>
            </a:r>
            <a:r>
              <a:rPr lang="lt-LT" sz="3600" dirty="0">
                <a:latin typeface="Arial Narrow" pitchFamily="34" charset="0"/>
              </a:rPr>
              <a:t> -Savivaldybės biudžeto dalis tenkanti švietimui, proc. planuotas rodiklis 51 faktinė reikšmė – 51,55, įvykdyta 101 proc.               </a:t>
            </a:r>
          </a:p>
          <a:p>
            <a:pPr>
              <a:buNone/>
            </a:pPr>
            <a:r>
              <a:rPr lang="lt-LT" sz="3600" dirty="0">
                <a:latin typeface="Arial Narrow" pitchFamily="34" charset="0"/>
              </a:rPr>
              <a:t> </a:t>
            </a:r>
            <a:r>
              <a:rPr lang="lt-LT" sz="3600" dirty="0" smtClean="0">
                <a:latin typeface="Arial Narrow" pitchFamily="34" charset="0"/>
              </a:rPr>
              <a:t>	</a:t>
            </a:r>
            <a:endParaRPr lang="lt-LT" sz="3600" dirty="0">
              <a:latin typeface="Arial Narrow" pitchFamily="34" charset="0"/>
            </a:endParaRPr>
          </a:p>
        </p:txBody>
      </p:sp>
    </p:spTree>
    <p:extLst>
      <p:ext uri="{BB962C8B-B14F-4D97-AF65-F5344CB8AC3E}">
        <p14:creationId xmlns:p14="http://schemas.microsoft.com/office/powerpoint/2010/main" val="27998053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971600" y="476672"/>
            <a:ext cx="7715200" cy="5878888"/>
          </a:xfrm>
        </p:spPr>
        <p:txBody>
          <a:bodyPr>
            <a:normAutofit fontScale="92500" lnSpcReduction="10000"/>
          </a:bodyPr>
          <a:lstStyle/>
          <a:p>
            <a:pPr>
              <a:buFont typeface="Wingdings" pitchFamily="2" charset="2"/>
              <a:buChar char="v"/>
            </a:pPr>
            <a:r>
              <a:rPr lang="lt-LT" sz="1800" b="1" dirty="0">
                <a:latin typeface="Arial Narrow" pitchFamily="34" charset="0"/>
              </a:rPr>
              <a:t>Išvada:</a:t>
            </a:r>
            <a:r>
              <a:rPr lang="lt-LT" sz="1800" dirty="0">
                <a:latin typeface="Arial Narrow" pitchFamily="34" charset="0"/>
              </a:rPr>
              <a:t>  </a:t>
            </a:r>
            <a:r>
              <a:rPr lang="lt-LT" sz="1800" dirty="0" smtClean="0">
                <a:latin typeface="Arial Narrow" pitchFamily="34" charset="0"/>
              </a:rPr>
              <a:t>„</a:t>
            </a:r>
            <a:r>
              <a:rPr lang="lt-LT" sz="1800" dirty="0">
                <a:latin typeface="Arial Narrow" pitchFamily="34" charset="0"/>
              </a:rPr>
              <a:t>Mokinių dalis, tęsiančių studijas aukštojo mokslo studijų programas vykdančiose įstaigose (universitetuose, kolegijose), nuo visų brandos atestatus įsigijusių mokinių skaičiaus, proc.“ – 90,0 proc. (didesnė dalis nei tikėtasi rinkosi profesines mokyklas)</a:t>
            </a:r>
          </a:p>
          <a:p>
            <a:pPr>
              <a:buFont typeface="Wingdings" pitchFamily="2" charset="2"/>
              <a:buChar char="v"/>
            </a:pPr>
            <a:r>
              <a:rPr lang="lt-LT" sz="1800" dirty="0">
                <a:latin typeface="Arial Narrow" pitchFamily="34" charset="0"/>
              </a:rPr>
              <a:t>Vasaros stovyklose poilsiavusių vaikų skaičius, proc. – 84 proc. Bendrai stovyklose poilsiavusių vaikų dalis nesumažėjo, tačiau daugiau mokinių grupių rinkosi įvairesnes formas. Dalis vaikų poilsiavo  kaimo turizmo </a:t>
            </a:r>
            <a:r>
              <a:rPr lang="lt-LT" sz="1800" dirty="0" smtClean="0">
                <a:latin typeface="Arial Narrow" pitchFamily="34" charset="0"/>
              </a:rPr>
              <a:t>sodybose </a:t>
            </a:r>
          </a:p>
          <a:p>
            <a:pPr>
              <a:buFont typeface="Wingdings" pitchFamily="2" charset="2"/>
              <a:buChar char="v"/>
            </a:pPr>
            <a:r>
              <a:rPr lang="lt-LT" sz="1800" dirty="0" smtClean="0">
                <a:latin typeface="Arial Narrow" pitchFamily="34" charset="0"/>
              </a:rPr>
              <a:t>Neformaliojo </a:t>
            </a:r>
            <a:r>
              <a:rPr lang="lt-LT" sz="1800" dirty="0">
                <a:latin typeface="Arial Narrow" pitchFamily="34" charset="0"/>
              </a:rPr>
              <a:t>vaikų švietimo ES lėšos 2016 metais nebuvo visos pervestos iš LR švietimo ir mokslo </a:t>
            </a:r>
            <a:r>
              <a:rPr lang="lt-LT" sz="1800" dirty="0" smtClean="0">
                <a:latin typeface="Arial Narrow" pitchFamily="34" charset="0"/>
              </a:rPr>
              <a:t>ministerijos</a:t>
            </a:r>
          </a:p>
          <a:p>
            <a:pPr>
              <a:buFont typeface="Wingdings" pitchFamily="2" charset="2"/>
              <a:buChar char="v"/>
            </a:pPr>
            <a:r>
              <a:rPr lang="lt-LT" sz="1800" dirty="0" smtClean="0">
                <a:latin typeface="Arial Narrow" pitchFamily="34" charset="0"/>
              </a:rPr>
              <a:t>2016 </a:t>
            </a:r>
            <a:r>
              <a:rPr lang="lt-LT" sz="1800" dirty="0">
                <a:latin typeface="Arial Narrow" pitchFamily="34" charset="0"/>
              </a:rPr>
              <a:t>m. pagal numatytą priemonę „ Mokyklų aprūpinimas baldais ir kompiuterine </a:t>
            </a:r>
            <a:r>
              <a:rPr lang="lt-LT" sz="1800" dirty="0" smtClean="0">
                <a:latin typeface="Arial Narrow" pitchFamily="34" charset="0"/>
              </a:rPr>
              <a:t>technika“ </a:t>
            </a:r>
            <a:r>
              <a:rPr lang="lt-LT" sz="1800" dirty="0">
                <a:latin typeface="Arial Narrow" pitchFamily="34" charset="0"/>
              </a:rPr>
              <a:t>iš savivaldybės lėšų buvo skirta 30 tūkst. </a:t>
            </a:r>
            <a:r>
              <a:rPr lang="lt-LT" sz="1800" dirty="0" err="1">
                <a:latin typeface="Arial Narrow" pitchFamily="34" charset="0"/>
              </a:rPr>
              <a:t>Eur</a:t>
            </a:r>
            <a:r>
              <a:rPr lang="lt-LT" sz="1800" dirty="0">
                <a:latin typeface="Arial Narrow" pitchFamily="34" charset="0"/>
              </a:rPr>
              <a:t> rajono </a:t>
            </a:r>
            <a:r>
              <a:rPr lang="lt-LT" sz="1800" dirty="0" smtClean="0">
                <a:latin typeface="Arial Narrow" pitchFamily="34" charset="0"/>
              </a:rPr>
              <a:t>mokykloms( </a:t>
            </a:r>
            <a:r>
              <a:rPr lang="lt-LT" sz="1800" dirty="0">
                <a:latin typeface="Arial Narrow" pitchFamily="34" charset="0"/>
              </a:rPr>
              <a:t>už juos įsigyta mokykliniai baldai Juozo Tumo- Vaižganto gimnazijoje, atnaujinta kompiuterinė įranga( 15 mokyklų)  įrengtos dvi  išmaniosios 3D klasės- tai Rokiškio Juozo </a:t>
            </a:r>
            <a:r>
              <a:rPr lang="lt-LT" sz="1800" dirty="0" err="1">
                <a:latin typeface="Arial Narrow" pitchFamily="34" charset="0"/>
              </a:rPr>
              <a:t>Tūbelio</a:t>
            </a:r>
            <a:r>
              <a:rPr lang="lt-LT" sz="1800" dirty="0">
                <a:latin typeface="Arial Narrow" pitchFamily="34" charset="0"/>
              </a:rPr>
              <a:t> progimnazijoje ir Rokiškio suaugusiųjų ir jaunimo mokyklos </a:t>
            </a:r>
            <a:r>
              <a:rPr lang="lt-LT" sz="1800" dirty="0" smtClean="0">
                <a:latin typeface="Arial Narrow" pitchFamily="34" charset="0"/>
              </a:rPr>
              <a:t>centre) </a:t>
            </a:r>
          </a:p>
          <a:p>
            <a:pPr>
              <a:buFont typeface="Wingdings" pitchFamily="2" charset="2"/>
              <a:buChar char="v"/>
            </a:pPr>
            <a:r>
              <a:rPr lang="lt-LT" sz="1800" dirty="0" smtClean="0">
                <a:latin typeface="Arial Narrow" pitchFamily="34" charset="0"/>
              </a:rPr>
              <a:t>Pasiekta </a:t>
            </a:r>
            <a:r>
              <a:rPr lang="lt-LT" sz="1800" dirty="0">
                <a:latin typeface="Arial Narrow" pitchFamily="34" charset="0"/>
              </a:rPr>
              <a:t>ir skirtas finansavimas , kad visi mokiniai gyvenantys daugiau nei 3 km atstumu nuo mokyklos yra nuvežami į mokyklą  ir </a:t>
            </a:r>
            <a:r>
              <a:rPr lang="lt-LT" sz="1800" dirty="0" smtClean="0">
                <a:latin typeface="Arial Narrow" pitchFamily="34" charset="0"/>
              </a:rPr>
              <a:t>parvežami</a:t>
            </a:r>
          </a:p>
          <a:p>
            <a:pPr>
              <a:buFont typeface="Wingdings" pitchFamily="2" charset="2"/>
              <a:buChar char="v"/>
            </a:pPr>
            <a:r>
              <a:rPr lang="lt-LT" sz="1800" dirty="0" smtClean="0">
                <a:latin typeface="Arial Narrow" pitchFamily="34" charset="0"/>
              </a:rPr>
              <a:t> </a:t>
            </a:r>
            <a:r>
              <a:rPr lang="lt-LT" sz="1800" dirty="0">
                <a:latin typeface="Arial Narrow" pitchFamily="34" charset="0"/>
              </a:rPr>
              <a:t>Visi ikimokyklinio amžiaus vaikai turi galimybę lankyti ikimokyklines ugdymo įstaigas. </a:t>
            </a:r>
            <a:endParaRPr lang="lt-LT" sz="1800" dirty="0" smtClean="0">
              <a:latin typeface="Arial Narrow" pitchFamily="34" charset="0"/>
            </a:endParaRPr>
          </a:p>
          <a:p>
            <a:pPr>
              <a:buFont typeface="Wingdings" pitchFamily="2" charset="2"/>
              <a:buChar char="v"/>
            </a:pPr>
            <a:r>
              <a:rPr lang="lt-LT" sz="1800" dirty="0" smtClean="0">
                <a:latin typeface="Arial Narrow" pitchFamily="34" charset="0"/>
              </a:rPr>
              <a:t>2016 </a:t>
            </a:r>
            <a:r>
              <a:rPr lang="lt-LT" sz="1800" dirty="0">
                <a:latin typeface="Arial Narrow" pitchFamily="34" charset="0"/>
              </a:rPr>
              <a:t>m. pagerėjo neformaliojo vaikų švietimo organizavimo  ir vykdymo kokybė, didesnė vaikų dalis lanko užsiėmimus, nes padidėjo programų pasiūla.</a:t>
            </a:r>
          </a:p>
          <a:p>
            <a:pPr marL="68580" indent="0">
              <a:buNone/>
            </a:pPr>
            <a:endParaRPr lang="lt-LT" sz="1800" dirty="0">
              <a:latin typeface="Arial Narrow" pitchFamily="34" charset="0"/>
            </a:endParaRPr>
          </a:p>
        </p:txBody>
      </p:sp>
    </p:spTree>
    <p:extLst>
      <p:ext uri="{BB962C8B-B14F-4D97-AF65-F5344CB8AC3E}">
        <p14:creationId xmlns:p14="http://schemas.microsoft.com/office/powerpoint/2010/main" val="36211161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395536" y="260648"/>
            <a:ext cx="8136904" cy="792088"/>
          </a:xfrm>
        </p:spPr>
        <p:txBody>
          <a:bodyPr>
            <a:noAutofit/>
          </a:bodyPr>
          <a:lstStyle/>
          <a:p>
            <a:pPr algn="ctr"/>
            <a:r>
              <a:rPr lang="lt-LT" sz="2000" b="1" dirty="0" smtClean="0">
                <a:latin typeface="Arial Narrow" pitchFamily="34" charset="0"/>
              </a:rPr>
              <a:t/>
            </a:r>
            <a:br>
              <a:rPr lang="lt-LT" sz="2000" b="1" dirty="0" smtClean="0">
                <a:latin typeface="Arial Narrow" pitchFamily="34" charset="0"/>
              </a:rPr>
            </a:br>
            <a:r>
              <a:rPr lang="lt-LT" sz="2000" b="1" dirty="0" smtClean="0">
                <a:latin typeface="Arial Narrow" pitchFamily="34" charset="0"/>
              </a:rPr>
              <a:t>3 programa KULTŪROS, SPORTO, BENDRUOMENĖS, VAIKŲ VASAROS IR JAUNIMO</a:t>
            </a:r>
            <a:r>
              <a:rPr lang="lt-LT" sz="2000" dirty="0" smtClean="0">
                <a:latin typeface="Arial Narrow" pitchFamily="34" charset="0"/>
              </a:rPr>
              <a:t/>
            </a:r>
            <a:br>
              <a:rPr lang="lt-LT" sz="2000" dirty="0" smtClean="0">
                <a:latin typeface="Arial Narrow" pitchFamily="34" charset="0"/>
              </a:rPr>
            </a:br>
            <a:r>
              <a:rPr lang="lt-LT" sz="2000" b="1" dirty="0" smtClean="0">
                <a:latin typeface="Arial Narrow" pitchFamily="34" charset="0"/>
              </a:rPr>
              <a:t> GYVENIMO AKTYVINIMAS: </a:t>
            </a:r>
            <a:r>
              <a:rPr lang="lt-LT" sz="2000" dirty="0">
                <a:latin typeface="Arial Narrow" pitchFamily="34" charset="0"/>
              </a:rPr>
              <a:t/>
            </a:r>
            <a:br>
              <a:rPr lang="lt-LT" sz="2000" dirty="0">
                <a:latin typeface="Arial Narrow" pitchFamily="34" charset="0"/>
              </a:rPr>
            </a:br>
            <a:endParaRPr lang="lt-LT" sz="2000" dirty="0">
              <a:latin typeface="Arial Narrow" pitchFamily="34" charset="0"/>
            </a:endParaRPr>
          </a:p>
        </p:txBody>
      </p:sp>
      <p:sp>
        <p:nvSpPr>
          <p:cNvPr id="3" name="Turinio vietos rezervavimo ženklas 2"/>
          <p:cNvSpPr>
            <a:spLocks noGrp="1"/>
          </p:cNvSpPr>
          <p:nvPr>
            <p:ph idx="1"/>
          </p:nvPr>
        </p:nvSpPr>
        <p:spPr>
          <a:xfrm>
            <a:off x="539552" y="1268760"/>
            <a:ext cx="8219256" cy="5328592"/>
          </a:xfrm>
        </p:spPr>
        <p:txBody>
          <a:bodyPr>
            <a:noAutofit/>
          </a:bodyPr>
          <a:lstStyle/>
          <a:p>
            <a:pPr>
              <a:buNone/>
            </a:pPr>
            <a:r>
              <a:rPr lang="lt-LT" sz="1800" dirty="0" smtClean="0">
                <a:latin typeface="Arial Narrow" pitchFamily="34" charset="0"/>
              </a:rPr>
              <a:t>Po patikslinimų asignavimai išaugo: 998,91 tūkst. Eurų, iš kurių: </a:t>
            </a:r>
            <a:br>
              <a:rPr lang="lt-LT" sz="1800" dirty="0" smtClean="0">
                <a:latin typeface="Arial Narrow" pitchFamily="34" charset="0"/>
              </a:rPr>
            </a:br>
            <a:r>
              <a:rPr lang="lt-LT" sz="1800" dirty="0" smtClean="0">
                <a:latin typeface="Arial Narrow" pitchFamily="34" charset="0"/>
              </a:rPr>
              <a:t>107,81tūkst. Eurų SB </a:t>
            </a:r>
            <a:br>
              <a:rPr lang="lt-LT" sz="1800" dirty="0" smtClean="0">
                <a:latin typeface="Arial Narrow" pitchFamily="34" charset="0"/>
              </a:rPr>
            </a:br>
            <a:r>
              <a:rPr lang="lt-LT" sz="1800" dirty="0" smtClean="0">
                <a:latin typeface="Arial Narrow" pitchFamily="34" charset="0"/>
              </a:rPr>
              <a:t>200,0tūkst. Eurų BP </a:t>
            </a:r>
            <a:br>
              <a:rPr lang="lt-LT" sz="1800" dirty="0" smtClean="0">
                <a:latin typeface="Arial Narrow" pitchFamily="34" charset="0"/>
              </a:rPr>
            </a:br>
            <a:r>
              <a:rPr lang="lt-LT" sz="1800" dirty="0" smtClean="0">
                <a:latin typeface="Arial Narrow" pitchFamily="34" charset="0"/>
              </a:rPr>
              <a:t>1,1 tūkst. Eurų SP</a:t>
            </a:r>
          </a:p>
          <a:p>
            <a:pPr marL="0" indent="0">
              <a:buNone/>
            </a:pPr>
            <a:r>
              <a:rPr lang="lt-LT" sz="1800" dirty="0" smtClean="0">
                <a:latin typeface="Arial Narrow" pitchFamily="34" charset="0"/>
              </a:rPr>
              <a:t>         690,0 tūkst. Eurų VIP</a:t>
            </a:r>
          </a:p>
          <a:p>
            <a:pPr marL="0" indent="0">
              <a:buNone/>
            </a:pPr>
            <a:r>
              <a:rPr lang="lt-LT" sz="1800" dirty="0" smtClean="0">
                <a:latin typeface="Arial Narrow" pitchFamily="34" charset="0"/>
              </a:rPr>
              <a:t>Iš planuotų įgyvendinti 30 priemonių:</a:t>
            </a:r>
          </a:p>
          <a:p>
            <a:pPr>
              <a:buFont typeface="Wingdings" pitchFamily="2" charset="2"/>
              <a:buChar char="v"/>
            </a:pPr>
            <a:r>
              <a:rPr lang="lt-LT" sz="1800" dirty="0" smtClean="0">
                <a:latin typeface="Arial Narrow" pitchFamily="34" charset="0"/>
              </a:rPr>
              <a:t> </a:t>
            </a:r>
            <a:r>
              <a:rPr lang="lt-LT" sz="1800" dirty="0">
                <a:latin typeface="Arial Narrow" pitchFamily="34" charset="0"/>
              </a:rPr>
              <a:t>5 priemonių buvo įgyvendinta mažiau kaip 100 proc. (tai sudaro 16,7 proc. nuo visų planuotų programos priemonių</a:t>
            </a:r>
            <a:r>
              <a:rPr lang="lt-LT" sz="1800" dirty="0" smtClean="0">
                <a:latin typeface="Arial Narrow" pitchFamily="34" charset="0"/>
              </a:rPr>
              <a:t>) </a:t>
            </a:r>
          </a:p>
          <a:p>
            <a:pPr>
              <a:buFont typeface="Wingdings" pitchFamily="2" charset="2"/>
              <a:buChar char="v"/>
            </a:pPr>
            <a:r>
              <a:rPr lang="lt-LT" sz="1800" dirty="0" smtClean="0">
                <a:latin typeface="Arial Narrow" pitchFamily="34" charset="0"/>
              </a:rPr>
              <a:t>14 </a:t>
            </a:r>
            <a:r>
              <a:rPr lang="lt-LT" sz="1800" dirty="0">
                <a:latin typeface="Arial Narrow" pitchFamily="34" charset="0"/>
              </a:rPr>
              <a:t>priemonių buvo įgyvendinta daugiau nei 100 proc. (tai sudaro 46,67  proc. nuo visų planuotų programos priemonių</a:t>
            </a:r>
            <a:r>
              <a:rPr lang="lt-LT" sz="1800" dirty="0" smtClean="0">
                <a:latin typeface="Arial Narrow" pitchFamily="34" charset="0"/>
              </a:rPr>
              <a:t>) </a:t>
            </a:r>
          </a:p>
          <a:p>
            <a:pPr>
              <a:buFont typeface="Wingdings" pitchFamily="2" charset="2"/>
              <a:buChar char="v"/>
            </a:pPr>
            <a:r>
              <a:rPr lang="lt-LT" sz="1800" dirty="0" smtClean="0">
                <a:latin typeface="Arial Narrow" pitchFamily="34" charset="0"/>
              </a:rPr>
              <a:t>6 </a:t>
            </a:r>
            <a:r>
              <a:rPr lang="lt-LT" sz="1800" dirty="0">
                <a:latin typeface="Arial Narrow" pitchFamily="34" charset="0"/>
              </a:rPr>
              <a:t>priemonės buvo įgyvendintos 100 proc. (tai sudaro  20 proc. nuo visų planuotų programos priemonių</a:t>
            </a:r>
            <a:r>
              <a:rPr lang="lt-LT" sz="1800" dirty="0" smtClean="0">
                <a:latin typeface="Arial Narrow" pitchFamily="34" charset="0"/>
              </a:rPr>
              <a:t>) </a:t>
            </a:r>
          </a:p>
          <a:p>
            <a:pPr>
              <a:buFont typeface="Wingdings" pitchFamily="2" charset="2"/>
              <a:buChar char="v"/>
            </a:pPr>
            <a:r>
              <a:rPr lang="lt-LT" sz="1800" dirty="0" smtClean="0">
                <a:latin typeface="Arial Narrow" pitchFamily="34" charset="0"/>
              </a:rPr>
              <a:t>5 </a:t>
            </a:r>
            <a:r>
              <a:rPr lang="lt-LT" sz="1800" dirty="0">
                <a:latin typeface="Arial Narrow" pitchFamily="34" charset="0"/>
              </a:rPr>
              <a:t>priemonės nebuvo įgyvendintos (tai sudaro 16,7 proc. nuo visų planuotų programos priemonių</a:t>
            </a:r>
            <a:r>
              <a:rPr lang="lt-LT" sz="1800" dirty="0" smtClean="0">
                <a:latin typeface="Arial Narrow" pitchFamily="34" charset="0"/>
              </a:rPr>
              <a:t>)</a:t>
            </a:r>
            <a:endParaRPr lang="lt-LT" sz="1800" dirty="0">
              <a:latin typeface="Arial Narrow" pitchFamily="34" charset="0"/>
            </a:endParaRPr>
          </a:p>
          <a:p>
            <a:pPr>
              <a:buFont typeface="Wingdings" pitchFamily="2" charset="2"/>
              <a:buChar char="v"/>
            </a:pPr>
            <a:r>
              <a:rPr lang="lt-LT" sz="1800" b="1" dirty="0">
                <a:latin typeface="Arial Narrow" pitchFamily="34" charset="0"/>
              </a:rPr>
              <a:t>Bendras programos priemonių įgyvendinimo lygis sudaro proc.  83,34 visų planuotų programos priemonių.</a:t>
            </a:r>
            <a:endParaRPr lang="lt-LT" sz="1800" dirty="0">
              <a:latin typeface="Arial Narrow" pitchFamily="34" charset="0"/>
            </a:endParaRPr>
          </a:p>
          <a:p>
            <a:pPr marL="0" indent="0">
              <a:buNone/>
            </a:pPr>
            <a:r>
              <a:rPr lang="lt-LT" sz="1800" dirty="0" smtClean="0">
                <a:latin typeface="Arial Narrow" pitchFamily="34" charset="0"/>
              </a:rPr>
              <a:t>	</a:t>
            </a:r>
            <a:br>
              <a:rPr lang="lt-LT" sz="1800" dirty="0" smtClean="0">
                <a:latin typeface="Arial Narrow" pitchFamily="34" charset="0"/>
              </a:rPr>
            </a:br>
            <a:endParaRPr lang="lt-LT" sz="1800" dirty="0">
              <a:latin typeface="Arial Narrow" pitchFamily="34" charset="0"/>
            </a:endParaRPr>
          </a:p>
        </p:txBody>
      </p:sp>
    </p:spTree>
    <p:extLst>
      <p:ext uri="{BB962C8B-B14F-4D97-AF65-F5344CB8AC3E}">
        <p14:creationId xmlns:p14="http://schemas.microsoft.com/office/powerpoint/2010/main" val="9991819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539552" y="260648"/>
            <a:ext cx="8147248" cy="6336704"/>
          </a:xfrm>
        </p:spPr>
        <p:txBody>
          <a:bodyPr>
            <a:normAutofit fontScale="25000" lnSpcReduction="20000"/>
          </a:bodyPr>
          <a:lstStyle/>
          <a:p>
            <a:pPr marL="0" indent="0" algn="just">
              <a:buNone/>
            </a:pPr>
            <a:r>
              <a:rPr lang="lt-LT" b="1" dirty="0" smtClean="0"/>
              <a:t>	</a:t>
            </a:r>
          </a:p>
          <a:p>
            <a:pPr marL="0" indent="0" algn="just">
              <a:buNone/>
            </a:pPr>
            <a:r>
              <a:rPr lang="lt-LT" sz="6400" b="1" dirty="0" smtClean="0">
                <a:latin typeface="Arial Narrow" pitchFamily="34" charset="0"/>
              </a:rPr>
              <a:t>IŠVADA:</a:t>
            </a:r>
          </a:p>
          <a:p>
            <a:pPr algn="just">
              <a:buFont typeface="Wingdings" pitchFamily="2" charset="2"/>
              <a:buChar char="v"/>
            </a:pPr>
            <a:r>
              <a:rPr lang="lt-LT" sz="6400" dirty="0" smtClean="0">
                <a:latin typeface="Arial Narrow" pitchFamily="34" charset="0"/>
              </a:rPr>
              <a:t> </a:t>
            </a:r>
            <a:r>
              <a:rPr lang="lt-LT" sz="6400" dirty="0">
                <a:latin typeface="Arial Narrow" pitchFamily="34" charset="0"/>
              </a:rPr>
              <a:t>Atnaujinama turizmo infrastruktūra</a:t>
            </a:r>
            <a:r>
              <a:rPr lang="lt-LT" sz="6400" dirty="0" smtClean="0">
                <a:latin typeface="Arial Narrow" pitchFamily="34" charset="0"/>
              </a:rPr>
              <a:t>.</a:t>
            </a:r>
          </a:p>
          <a:p>
            <a:pPr algn="just">
              <a:buFont typeface="Wingdings" pitchFamily="2" charset="2"/>
              <a:buChar char="v"/>
            </a:pPr>
            <a:r>
              <a:rPr lang="lt-LT" sz="6400" dirty="0" smtClean="0">
                <a:latin typeface="Arial Narrow" pitchFamily="34" charset="0"/>
              </a:rPr>
              <a:t>Augantis </a:t>
            </a:r>
            <a:r>
              <a:rPr lang="lt-LT" sz="6400" dirty="0">
                <a:latin typeface="Arial Narrow" pitchFamily="34" charset="0"/>
              </a:rPr>
              <a:t>rajono lankytojų </a:t>
            </a:r>
            <a:r>
              <a:rPr lang="lt-LT" sz="6400" dirty="0" smtClean="0">
                <a:latin typeface="Arial Narrow" pitchFamily="34" charset="0"/>
              </a:rPr>
              <a:t>skaičius.</a:t>
            </a:r>
          </a:p>
          <a:p>
            <a:pPr algn="just">
              <a:buFont typeface="Wingdings" pitchFamily="2" charset="2"/>
              <a:buChar char="v"/>
            </a:pPr>
            <a:r>
              <a:rPr lang="lt-LT" sz="6400" b="1" dirty="0" smtClean="0">
                <a:latin typeface="Arial Narrow" pitchFamily="34" charset="0"/>
              </a:rPr>
              <a:t>Rokiškio turizmo ir tradicinių amatų informacijos ir koordinavimo centro pagrindiniai veiklos rodikliai</a:t>
            </a:r>
            <a:r>
              <a:rPr lang="lt-LT" sz="6400" dirty="0" smtClean="0">
                <a:latin typeface="Arial Narrow" pitchFamily="34" charset="0"/>
              </a:rPr>
              <a:t> 2016 metais pagerėjo - lankytojų </a:t>
            </a:r>
            <a:r>
              <a:rPr lang="lt-LT" sz="6400" dirty="0">
                <a:latin typeface="Arial Narrow" pitchFamily="34" charset="0"/>
              </a:rPr>
              <a:t>skaičius per metus išaugo dvigubai ir pasiekė 4196 lankytojus. Užklausos el. paštu išaugo 29,3 proc.( jų gauta 556), o telefonu- 10,9 proc. (gauta 1478).  43 centro organizuotose ekskursinėse programose apsilankė 1323 turistai (4,4 proc. daugiau nei 2015 m</a:t>
            </a:r>
            <a:r>
              <a:rPr lang="lt-LT" sz="6400" dirty="0" smtClean="0">
                <a:latin typeface="Arial Narrow" pitchFamily="34" charset="0"/>
              </a:rPr>
              <a:t>.)</a:t>
            </a:r>
          </a:p>
          <a:p>
            <a:pPr algn="just">
              <a:buFont typeface="Wingdings" pitchFamily="2" charset="2"/>
              <a:buChar char="v"/>
            </a:pPr>
            <a:r>
              <a:rPr lang="lt-LT" sz="6400" dirty="0" smtClean="0">
                <a:latin typeface="Arial Narrow" pitchFamily="34" charset="0"/>
              </a:rPr>
              <a:t>Padidėjo </a:t>
            </a:r>
            <a:r>
              <a:rPr lang="lt-LT" sz="6400" dirty="0">
                <a:latin typeface="Arial Narrow" pitchFamily="34" charset="0"/>
              </a:rPr>
              <a:t>į Rokiškio krašto muziejų ir 55,6 proc. į Rokiškio </a:t>
            </a:r>
            <a:r>
              <a:rPr lang="lt-LT" sz="6400" dirty="0" err="1">
                <a:latin typeface="Arial Narrow" pitchFamily="34" charset="0"/>
              </a:rPr>
              <a:t>šv.Mato</a:t>
            </a:r>
            <a:r>
              <a:rPr lang="lt-LT" sz="6400" dirty="0">
                <a:latin typeface="Arial Narrow" pitchFamily="34" charset="0"/>
              </a:rPr>
              <a:t> bažnyčią nukreiptų turistų grupių skaičiai (jų buvo atitinkamai 40 ir 42</a:t>
            </a:r>
            <a:r>
              <a:rPr lang="lt-LT" sz="6400" dirty="0" smtClean="0">
                <a:latin typeface="Arial Narrow" pitchFamily="34" charset="0"/>
              </a:rPr>
              <a:t>).</a:t>
            </a:r>
          </a:p>
          <a:p>
            <a:pPr algn="just">
              <a:buFont typeface="Wingdings" pitchFamily="2" charset="2"/>
              <a:buChar char="v"/>
            </a:pPr>
            <a:r>
              <a:rPr lang="lt-LT" sz="6400" dirty="0" smtClean="0">
                <a:latin typeface="Arial Narrow" pitchFamily="34" charset="0"/>
              </a:rPr>
              <a:t>2016 </a:t>
            </a:r>
            <a:r>
              <a:rPr lang="lt-LT" sz="6400" dirty="0">
                <a:latin typeface="Arial Narrow" pitchFamily="34" charset="0"/>
              </a:rPr>
              <a:t>m. </a:t>
            </a:r>
            <a:r>
              <a:rPr lang="lt-LT" sz="6400" dirty="0" smtClean="0">
                <a:latin typeface="Arial Narrow" pitchFamily="34" charset="0"/>
              </a:rPr>
              <a:t>turizmo ir amatų centras </a:t>
            </a:r>
            <a:r>
              <a:rPr lang="lt-LT" sz="6400" dirty="0">
                <a:latin typeface="Arial Narrow" pitchFamily="34" charset="0"/>
              </a:rPr>
              <a:t>pravedė 36 edukacines programas (2015 m. jų buvo 22), kuriose dalyvavo 840 dalyvių, organizavo 6 amatininkų muges (2015 m.- 4), dalyvavo trijose tarptautinėse turizmo parodose Vilniuje, Rygoje ir Tel Avive. </a:t>
            </a:r>
            <a:r>
              <a:rPr lang="lt-LT" sz="6400" dirty="0" smtClean="0">
                <a:latin typeface="Arial Narrow" pitchFamily="34" charset="0"/>
              </a:rPr>
              <a:t>Sertifikuotas dar 1 tradicinis amatininkas ir dabar rajone jų turime 10. 2016 metais specialiųjų lėšų surinkta </a:t>
            </a:r>
            <a:r>
              <a:rPr lang="lt-LT" sz="6400" dirty="0">
                <a:latin typeface="Arial Narrow" pitchFamily="34" charset="0"/>
              </a:rPr>
              <a:t>14 151 euras, t.y. 17,4 proc. daugiau nei 2015 m</a:t>
            </a:r>
            <a:r>
              <a:rPr lang="lt-LT" sz="6400" dirty="0" smtClean="0">
                <a:latin typeface="Arial Narrow" pitchFamily="34" charset="0"/>
              </a:rPr>
              <a:t>.</a:t>
            </a:r>
          </a:p>
          <a:p>
            <a:pPr algn="just">
              <a:buFont typeface="Wingdings" pitchFamily="2" charset="2"/>
              <a:buChar char="v"/>
            </a:pPr>
            <a:r>
              <a:rPr lang="lt-LT" sz="6400" dirty="0" smtClean="0">
                <a:latin typeface="Arial Narrow" pitchFamily="34" charset="0"/>
              </a:rPr>
              <a:t> </a:t>
            </a:r>
            <a:r>
              <a:rPr lang="lt-LT" sz="6400" dirty="0">
                <a:latin typeface="Arial Narrow" pitchFamily="34" charset="0"/>
              </a:rPr>
              <a:t>2016 metais Rokiškyje buvo priimtas Lenkijos Prezidentas </a:t>
            </a:r>
            <a:r>
              <a:rPr lang="lt-LT" sz="6400" dirty="0" err="1">
                <a:latin typeface="Arial Narrow" pitchFamily="34" charset="0"/>
              </a:rPr>
              <a:t>B.M.Komorovskis</a:t>
            </a:r>
            <a:r>
              <a:rPr lang="lt-LT" sz="6400" dirty="0">
                <a:latin typeface="Arial Narrow" pitchFamily="34" charset="0"/>
              </a:rPr>
              <a:t>. </a:t>
            </a:r>
            <a:endParaRPr lang="lt-LT" sz="6400" dirty="0" smtClean="0">
              <a:latin typeface="Arial Narrow" pitchFamily="34" charset="0"/>
            </a:endParaRPr>
          </a:p>
          <a:p>
            <a:pPr algn="just">
              <a:buFont typeface="Wingdings" pitchFamily="2" charset="2"/>
              <a:buChar char="v"/>
            </a:pPr>
            <a:r>
              <a:rPr lang="lt-LT" sz="6400" dirty="0" smtClean="0">
                <a:latin typeface="Arial Narrow" pitchFamily="34" charset="0"/>
              </a:rPr>
              <a:t>2016 </a:t>
            </a:r>
            <a:r>
              <a:rPr lang="lt-LT" sz="6400" dirty="0">
                <a:latin typeface="Arial Narrow" pitchFamily="34" charset="0"/>
              </a:rPr>
              <a:t>metais rajonas palaikė ypač aktyvius ryšius su užsienio ambasadomis Lietuvoje. Rokiškio rajone su vizitais lankėsi Izraelio, Japonijos, Rusijos, Baltarusijos, Rumunijos, Moldavijos, Lenkijos, Latvijos </a:t>
            </a:r>
            <a:r>
              <a:rPr lang="lt-LT" sz="6400" dirty="0" smtClean="0">
                <a:latin typeface="Arial Narrow" pitchFamily="34" charset="0"/>
              </a:rPr>
              <a:t>ambasadoriai </a:t>
            </a:r>
          </a:p>
          <a:p>
            <a:pPr algn="just">
              <a:buFont typeface="Wingdings" pitchFamily="2" charset="2"/>
              <a:buChar char="v"/>
            </a:pPr>
            <a:r>
              <a:rPr lang="lt-LT" sz="6400" b="1" dirty="0" smtClean="0">
                <a:latin typeface="Arial Narrow" pitchFamily="34" charset="0"/>
              </a:rPr>
              <a:t>Rokiškio </a:t>
            </a:r>
            <a:r>
              <a:rPr lang="lt-LT" sz="6400" b="1" dirty="0">
                <a:latin typeface="Arial Narrow" pitchFamily="34" charset="0"/>
              </a:rPr>
              <a:t>rajone</a:t>
            </a:r>
            <a:r>
              <a:rPr lang="lt-LT" sz="6400" dirty="0">
                <a:latin typeface="Arial Narrow" pitchFamily="34" charset="0"/>
              </a:rPr>
              <a:t> </a:t>
            </a:r>
            <a:r>
              <a:rPr lang="lt-LT" sz="6400" b="1" dirty="0">
                <a:latin typeface="Arial Narrow" pitchFamily="34" charset="0"/>
              </a:rPr>
              <a:t>2016 m. apsilankiusių turistų skaičius- 104 204.</a:t>
            </a:r>
            <a:r>
              <a:rPr lang="lt-LT" sz="6400" dirty="0">
                <a:latin typeface="Arial Narrow" pitchFamily="34" charset="0"/>
              </a:rPr>
              <a:t> Turizmo srityje svarbus proveržis įvyko Rokiškio krašto muziejaus ir jo filialų lankyme: per metus lankytojų skaičius nuo 50 716 išaugo iki 62 </a:t>
            </a:r>
            <a:r>
              <a:rPr lang="lt-LT" sz="6400" dirty="0" smtClean="0">
                <a:latin typeface="Arial Narrow" pitchFamily="34" charset="0"/>
              </a:rPr>
              <a:t>046</a:t>
            </a:r>
          </a:p>
          <a:p>
            <a:pPr algn="just">
              <a:buFont typeface="Wingdings" pitchFamily="2" charset="2"/>
              <a:buChar char="v"/>
            </a:pPr>
            <a:r>
              <a:rPr lang="lt-LT" sz="6400" dirty="0" smtClean="0">
                <a:latin typeface="Arial Narrow" pitchFamily="34" charset="0"/>
              </a:rPr>
              <a:t>A.Vasiljevo </a:t>
            </a:r>
            <a:r>
              <a:rPr lang="lt-LT" sz="6400" dirty="0">
                <a:latin typeface="Arial Narrow" pitchFamily="34" charset="0"/>
              </a:rPr>
              <a:t>parodos eksponavimas ir Kalėdų Senelio rezidencijos atidarymas </a:t>
            </a:r>
            <a:r>
              <a:rPr lang="lt-LT" sz="6400" dirty="0" smtClean="0">
                <a:latin typeface="Arial Narrow" pitchFamily="34" charset="0"/>
              </a:rPr>
              <a:t>Rokiškyje</a:t>
            </a:r>
          </a:p>
          <a:p>
            <a:pPr algn="just">
              <a:buFont typeface="Wingdings" pitchFamily="2" charset="2"/>
              <a:buChar char="v"/>
            </a:pPr>
            <a:r>
              <a:rPr lang="lt-LT" sz="6400" dirty="0" smtClean="0">
                <a:latin typeface="Arial Narrow" pitchFamily="34" charset="0"/>
              </a:rPr>
              <a:t> </a:t>
            </a:r>
            <a:r>
              <a:rPr lang="lt-LT" sz="6400" dirty="0">
                <a:latin typeface="Arial Narrow" pitchFamily="34" charset="0"/>
              </a:rPr>
              <a:t>Išaugo muziejų lankančių turistinių grupių (nuo 423 iki 684 grupių) bei muziejaus edukacinių programų  lankytojų skaičius ( nuo 14 141 iki 15 025</a:t>
            </a:r>
            <a:r>
              <a:rPr lang="lt-LT" sz="6400" dirty="0" smtClean="0">
                <a:latin typeface="Arial Narrow" pitchFamily="34" charset="0"/>
              </a:rPr>
              <a:t>) </a:t>
            </a:r>
          </a:p>
          <a:p>
            <a:pPr algn="just">
              <a:buFont typeface="Wingdings" pitchFamily="2" charset="2"/>
              <a:buChar char="v"/>
            </a:pPr>
            <a:r>
              <a:rPr lang="lt-LT" sz="6400" dirty="0">
                <a:latin typeface="Arial Narrow" pitchFamily="34" charset="0"/>
              </a:rPr>
              <a:t>M</a:t>
            </a:r>
            <a:r>
              <a:rPr lang="lt-LT" sz="6400" dirty="0" smtClean="0">
                <a:latin typeface="Arial Narrow" pitchFamily="34" charset="0"/>
              </a:rPr>
              <a:t>uziejaus </a:t>
            </a:r>
            <a:r>
              <a:rPr lang="lt-LT" sz="6400" dirty="0">
                <a:latin typeface="Arial Narrow" pitchFamily="34" charset="0"/>
              </a:rPr>
              <a:t>specialiosios programos lėšos per metus padidėjo  nuo 51 579 iki 62 200 </a:t>
            </a:r>
            <a:r>
              <a:rPr lang="lt-LT" sz="6400" dirty="0" smtClean="0">
                <a:latin typeface="Arial Narrow" pitchFamily="34" charset="0"/>
              </a:rPr>
              <a:t>eurų</a:t>
            </a:r>
            <a:endParaRPr lang="lt-LT" sz="6400" dirty="0">
              <a:latin typeface="Arial Narrow" pitchFamily="34" charset="0"/>
            </a:endParaRPr>
          </a:p>
          <a:p>
            <a:endParaRPr lang="lt-LT" sz="6400" dirty="0">
              <a:latin typeface="Arial Narrow" pitchFamily="34" charset="0"/>
            </a:endParaRPr>
          </a:p>
        </p:txBody>
      </p:sp>
    </p:spTree>
    <p:extLst>
      <p:ext uri="{BB962C8B-B14F-4D97-AF65-F5344CB8AC3E}">
        <p14:creationId xmlns:p14="http://schemas.microsoft.com/office/powerpoint/2010/main" val="28219368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755576" y="476672"/>
            <a:ext cx="7931224" cy="5878888"/>
          </a:xfrm>
        </p:spPr>
        <p:txBody>
          <a:bodyPr>
            <a:normAutofit/>
          </a:bodyPr>
          <a:lstStyle/>
          <a:p>
            <a:pPr>
              <a:buNone/>
            </a:pPr>
            <a:r>
              <a:rPr lang="lt-LT" sz="1800" b="1" dirty="0">
                <a:latin typeface="Arial Narrow" pitchFamily="34" charset="0"/>
              </a:rPr>
              <a:t>Efekto vertinimo kriterijus</a:t>
            </a:r>
            <a:endParaRPr lang="lt-LT" sz="1800" dirty="0">
              <a:latin typeface="Arial Narrow" pitchFamily="34" charset="0"/>
            </a:endParaRPr>
          </a:p>
          <a:p>
            <a:pPr>
              <a:buFont typeface="Wingdings" pitchFamily="2" charset="2"/>
              <a:buChar char="v"/>
            </a:pPr>
            <a:r>
              <a:rPr lang="lt-LT" sz="1800" dirty="0">
                <a:latin typeface="Arial Narrow" pitchFamily="34" charset="0"/>
              </a:rPr>
              <a:t>1. Kultūros renginiuose dalyvavusių asmenų skaičiaus pokytis (lyginant su ankstesniais metais</a:t>
            </a:r>
            <a:r>
              <a:rPr lang="lt-LT" sz="1800" dirty="0" smtClean="0">
                <a:latin typeface="Arial Narrow" pitchFamily="34" charset="0"/>
              </a:rPr>
              <a:t>) 30 </a:t>
            </a:r>
            <a:r>
              <a:rPr lang="lt-LT" sz="1800" dirty="0">
                <a:latin typeface="Arial Narrow" pitchFamily="34" charset="0"/>
              </a:rPr>
              <a:t>proc. tai lėmė Rokiškio kultūros centro, seniūnijų ir Rokiškio krašto muziejaus, VšĮ Rokiškio J.Keliuočio </a:t>
            </a:r>
            <a:r>
              <a:rPr lang="lt-LT" sz="1800" dirty="0" smtClean="0">
                <a:latin typeface="Arial Narrow" pitchFamily="34" charset="0"/>
              </a:rPr>
              <a:t>bibliotekos </a:t>
            </a:r>
            <a:r>
              <a:rPr lang="lt-LT" sz="1800" dirty="0">
                <a:latin typeface="Arial Narrow" pitchFamily="34" charset="0"/>
              </a:rPr>
              <a:t>organizuojamuose renginiuose ženkliai išaugęs dalyvių </a:t>
            </a:r>
            <a:r>
              <a:rPr lang="lt-LT" sz="1800" dirty="0" smtClean="0">
                <a:latin typeface="Arial Narrow" pitchFamily="34" charset="0"/>
              </a:rPr>
              <a:t>skaičius</a:t>
            </a:r>
            <a:endParaRPr lang="lt-LT" sz="1800" dirty="0">
              <a:latin typeface="Arial Narrow" pitchFamily="34" charset="0"/>
            </a:endParaRPr>
          </a:p>
          <a:p>
            <a:pPr>
              <a:buFont typeface="Wingdings" pitchFamily="2" charset="2"/>
              <a:buChar char="v"/>
            </a:pPr>
            <a:r>
              <a:rPr lang="lt-LT" sz="1800" dirty="0">
                <a:latin typeface="Arial Narrow" pitchFamily="34" charset="0"/>
              </a:rPr>
              <a:t>2. Sportinėje veikloje dalyvavusių asmenų skaičiaus pokytis (lyginant su ankstesniais metais), proc. atitiko planuojamą rodiklį, pasiektas 2  proc. efekto </a:t>
            </a:r>
            <a:r>
              <a:rPr lang="lt-LT" sz="1800" dirty="0" smtClean="0">
                <a:latin typeface="Arial Narrow" pitchFamily="34" charset="0"/>
              </a:rPr>
              <a:t>augimas</a:t>
            </a:r>
            <a:endParaRPr lang="lt-LT" sz="1800" dirty="0">
              <a:latin typeface="Arial Narrow" pitchFamily="34" charset="0"/>
            </a:endParaRPr>
          </a:p>
          <a:p>
            <a:pPr>
              <a:buNone/>
            </a:pPr>
            <a:r>
              <a:rPr lang="lt-LT" sz="1800" b="1" dirty="0">
                <a:latin typeface="Arial Narrow" pitchFamily="34" charset="0"/>
              </a:rPr>
              <a:t>Rezultato vertinimo  kriterijus  </a:t>
            </a:r>
            <a:r>
              <a:rPr lang="lt-LT" sz="1800" dirty="0">
                <a:latin typeface="Arial Narrow" pitchFamily="34" charset="0"/>
              </a:rPr>
              <a:t>Organizuotų kultūros ir sporto renginių skaičiaus pokytis (lyginant su ankstesniais metais</a:t>
            </a:r>
            <a:r>
              <a:rPr lang="lt-LT" sz="1800" dirty="0" smtClean="0">
                <a:latin typeface="Arial Narrow" pitchFamily="34" charset="0"/>
              </a:rPr>
              <a:t>)  </a:t>
            </a:r>
            <a:r>
              <a:rPr lang="lt-LT" sz="1800" dirty="0">
                <a:latin typeface="Arial Narrow" pitchFamily="34" charset="0"/>
              </a:rPr>
              <a:t>yra 8 proc. Programos įvykdymo rezultato pasiekimas viršytas 6 procentais.</a:t>
            </a:r>
          </a:p>
          <a:p>
            <a:endParaRPr lang="lt-LT" sz="1800" dirty="0">
              <a:latin typeface="Arial Narrow" pitchFamily="34" charset="0"/>
            </a:endParaRPr>
          </a:p>
        </p:txBody>
      </p:sp>
    </p:spTree>
    <p:extLst>
      <p:ext uri="{BB962C8B-B14F-4D97-AF65-F5344CB8AC3E}">
        <p14:creationId xmlns:p14="http://schemas.microsoft.com/office/powerpoint/2010/main" val="24591998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mpai">
  <a:themeElements>
    <a:clrScheme name="Modulis">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Kampai">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mpai">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524</TotalTime>
  <Words>831</Words>
  <Application>Microsoft Office PowerPoint</Application>
  <PresentationFormat>Demonstracija ekrane (4:3)</PresentationFormat>
  <Paragraphs>156</Paragraphs>
  <Slides>19</Slides>
  <Notes>0</Notes>
  <HiddenSlides>0</HiddenSlides>
  <MMClips>0</MMClips>
  <ScaleCrop>false</ScaleCrop>
  <HeadingPairs>
    <vt:vector size="4" baseType="variant">
      <vt:variant>
        <vt:lpstr>Tema</vt:lpstr>
      </vt:variant>
      <vt:variant>
        <vt:i4>1</vt:i4>
      </vt:variant>
      <vt:variant>
        <vt:lpstr>Skaidrių pavadinimai</vt:lpstr>
      </vt:variant>
      <vt:variant>
        <vt:i4>19</vt:i4>
      </vt:variant>
    </vt:vector>
  </HeadingPairs>
  <TitlesOfParts>
    <vt:vector size="20" baseType="lpstr">
      <vt:lpstr>Kampai</vt:lpstr>
      <vt:lpstr> ROKIŠKIO  RAJONO SAVIVALDYBĖS STRATEGINIO VEIKLOS PLANO 2016–2018 M.  PRIEMONIŲ ĮGYVENDINIMO 2016 M.  ATASKAITA </vt:lpstr>
      <vt:lpstr>VISOS 6 PROGRAMOS VYKDĖ 122 PRIEMONEs IŠ KURIŲ:     100 PROC. ĮGYVENDINTOS 55 PRIEMONĖS (TAI SUDARO 45 PROC. VISŲ PLANUOTŲ PRIEMONIŲ)    DAUGIAU KAIP 100 PROC. ĮGYVENDINTOS 34 PRIEMONĖS (TAI SUDARO 28 PROC. VISŲ PLANUOTŲ PRIEMONIŲ)   MAŽESNIU NEI 100 PROC. 22 PRIEMONĖS BUVO ĮVYKDYTOS 22 PRIEMONĖS (TAI SUDARO 18PROC. NUO VISŲ PLANUOTŲ PRIEMONIŲ)  NEĮGYVENDINTOS -  11 PLANUOTŲ PRIEMONIŲ (TAI SUDARO  9 PROC. NUO VISŲ PLANUOTŲ PRIEMONIŲ)    BENDRAS 2016 M. SAVIVALDYBĖS VEIKLOS PLANO ĮGYVENDINIMO LYGIS  91 PROC.      6 PROGRAMŲ PRIEMONĖMS  ĮGYVENDINTI 2016 M. BUVO PANAUDOTA 34 935,33 TŪKST. EUR LĖŠŲ IŠ ĮVAIRIŲ FINANSAVIMO ŠALTINIŲ     </vt:lpstr>
      <vt:lpstr>LĖŠŲ PANAUDOJIMAS</vt:lpstr>
      <vt:lpstr>PER 2016 metus SVP buvo tikslintas 6 kartus (gegužės - gruodžio mėnesiais). Po patikslinimų SVP programos kito taip:  </vt:lpstr>
      <vt:lpstr>2 programa UGDYMO KOKYBĖS IR MOKYMOSI APLINKOS UŽTIKRINIMAS </vt:lpstr>
      <vt:lpstr>PowerPoint pristatymas</vt:lpstr>
      <vt:lpstr> 3 programa KULTŪROS, SPORTO, BENDRUOMENĖS, VAIKŲ VASAROS IR JAUNIMO  GYVENIMO AKTYVINIMAS:  </vt:lpstr>
      <vt:lpstr>PowerPoint pristatymas</vt:lpstr>
      <vt:lpstr>PowerPoint pristatymas</vt:lpstr>
      <vt:lpstr>4 programa SOCIALINĖS PARAMOS IR SVEIKATOS APSAUGOS PASLAUGŲ KOKYBĖS GERINIMAS</vt:lpstr>
      <vt:lpstr>PowerPoint pristatymas</vt:lpstr>
      <vt:lpstr>5 programa RAJONO INFRASTRUKTŪROS OBJEKTŲ PRIEŽIŪROS, PLĖTROS IR MODERNIZAVIMAS</vt:lpstr>
      <vt:lpstr>PowerPoint pristatymas</vt:lpstr>
      <vt:lpstr>PowerPoint pristatymas</vt:lpstr>
      <vt:lpstr>PowerPoint pristatymas</vt:lpstr>
      <vt:lpstr> 6 programa KAIMO PLĖTROS, APLINKOS APSAUGOS IR VERSLO SKATINIMAS</vt:lpstr>
      <vt:lpstr>PowerPoint pristatymas</vt:lpstr>
      <vt:lpstr>   Parengta Rokiškio rajono savivaldybės 2016–2018 m. strateginio veiklos plano 2016 metų ataskaita leis visuomenei susipažinti su savivaldybės įgyvendintomis per 2016 m. trumpalaikio planavimo programų priemonėmis, efektyviau planuoti savivaldybės veiklą, sudarys sąlygas tinkamam rajono plėtros procesų formavimui, vykdymui ir kontrolei</vt:lpstr>
      <vt:lpstr>    AČIŪ UŽ DĖMESĮ</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ROKIŠKIO  RAJONO SAVIVALDYBĖS STRATEGINIO VEIKLOS PLANO 2016–2018 M.  PRIEMONIŲ ĮGYVENDINIMO IR VERTINIMO KRITERIJŲ PASIEKIMO 2016 M.  ATASKAITA</dc:title>
  <dc:creator>Gražina Švanienė</dc:creator>
  <cp:lastModifiedBy>Jurgita Jurkonyte</cp:lastModifiedBy>
  <cp:revision>159</cp:revision>
  <dcterms:created xsi:type="dcterms:W3CDTF">2017-04-12T10:44:09Z</dcterms:created>
  <dcterms:modified xsi:type="dcterms:W3CDTF">2017-04-21T08:14:07Z</dcterms:modified>
</cp:coreProperties>
</file>